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07" r:id="rId2"/>
    <p:sldId id="349" r:id="rId3"/>
    <p:sldId id="338" r:id="rId4"/>
    <p:sldId id="309" r:id="rId5"/>
    <p:sldId id="310" r:id="rId6"/>
    <p:sldId id="311" r:id="rId7"/>
    <p:sldId id="312" r:id="rId8"/>
    <p:sldId id="326" r:id="rId9"/>
    <p:sldId id="327" r:id="rId10"/>
    <p:sldId id="329" r:id="rId11"/>
    <p:sldId id="330" r:id="rId12"/>
    <p:sldId id="331" r:id="rId13"/>
    <p:sldId id="351" r:id="rId14"/>
    <p:sldId id="350" r:id="rId15"/>
    <p:sldId id="316" r:id="rId16"/>
    <p:sldId id="317" r:id="rId17"/>
    <p:sldId id="318" r:id="rId18"/>
    <p:sldId id="319" r:id="rId19"/>
    <p:sldId id="320" r:id="rId20"/>
    <p:sldId id="333" r:id="rId21"/>
    <p:sldId id="334" r:id="rId22"/>
    <p:sldId id="335" r:id="rId23"/>
    <p:sldId id="336" r:id="rId24"/>
    <p:sldId id="341" r:id="rId25"/>
    <p:sldId id="342" r:id="rId26"/>
    <p:sldId id="282" r:id="rId27"/>
    <p:sldId id="321" r:id="rId28"/>
    <p:sldId id="343" r:id="rId29"/>
    <p:sldId id="337" r:id="rId30"/>
    <p:sldId id="322" r:id="rId31"/>
    <p:sldId id="323" r:id="rId32"/>
    <p:sldId id="324" r:id="rId33"/>
    <p:sldId id="325" r:id="rId34"/>
    <p:sldId id="294" r:id="rId35"/>
    <p:sldId id="295" r:id="rId36"/>
    <p:sldId id="305" r:id="rId37"/>
    <p:sldId id="306" r:id="rId38"/>
    <p:sldId id="296" r:id="rId39"/>
    <p:sldId id="298" r:id="rId40"/>
    <p:sldId id="302" r:id="rId41"/>
    <p:sldId id="301" r:id="rId42"/>
    <p:sldId id="303" r:id="rId43"/>
    <p:sldId id="304" r:id="rId44"/>
    <p:sldId id="345" r:id="rId45"/>
    <p:sldId id="308" r:id="rId46"/>
    <p:sldId id="344" r:id="rId47"/>
    <p:sldId id="347" r:id="rId48"/>
    <p:sldId id="348" r:id="rId49"/>
    <p:sldId id="27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01"/>
    <p:restoredTop sz="94617"/>
  </p:normalViewPr>
  <p:slideViewPr>
    <p:cSldViewPr snapToGrid="0" snapToObjects="1">
      <p:cViewPr varScale="1">
        <p:scale>
          <a:sx n="99" d="100"/>
          <a:sy n="99" d="100"/>
        </p:scale>
        <p:origin x="2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016CB-5A37-084F-A644-A155E335EA23}" type="datetimeFigureOut">
              <a:rPr lang="en-US" smtClean="0"/>
              <a:t>6/5/19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7CA0CE-F397-7E42-8813-281F81239AEE}" type="slidenum">
              <a:rPr lang="en-US" smtClean="0"/>
              <a:t>‹#›</a:t>
            </a:fld>
            <a:endParaRPr lang="en-US"/>
          </a:p>
        </p:txBody>
      </p:sp>
    </p:spTree>
    <p:extLst>
      <p:ext uri="{BB962C8B-B14F-4D97-AF65-F5344CB8AC3E}">
        <p14:creationId xmlns:p14="http://schemas.microsoft.com/office/powerpoint/2010/main" val="246320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Alternate thank you page</a:t>
            </a:r>
          </a:p>
          <a:p>
            <a:endParaRPr lang="en-US" dirty="0"/>
          </a:p>
        </p:txBody>
      </p:sp>
      <p:sp>
        <p:nvSpPr>
          <p:cNvPr id="4" name="Slide Number Placeholder 3"/>
          <p:cNvSpPr>
            <a:spLocks noGrp="1"/>
          </p:cNvSpPr>
          <p:nvPr>
            <p:ph type="sldNum" sz="quarter" idx="5"/>
          </p:nvPr>
        </p:nvSpPr>
        <p:spPr/>
        <p:txBody>
          <a:bodyPr/>
          <a:lstStyle/>
          <a:p>
            <a:fld id="{4E9682F4-5F78-EB48-8A1E-A729047C17B7}" type="slidenum">
              <a:rPr lang="en-US" smtClean="0"/>
              <a:t>1</a:t>
            </a:fld>
            <a:endParaRPr lang="en-US"/>
          </a:p>
        </p:txBody>
      </p:sp>
    </p:spTree>
    <p:extLst>
      <p:ext uri="{BB962C8B-B14F-4D97-AF65-F5344CB8AC3E}">
        <p14:creationId xmlns:p14="http://schemas.microsoft.com/office/powerpoint/2010/main" val="1017194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Since</a:t>
            </a:r>
            <a:r>
              <a:rPr lang="en-US" baseline="0" dirty="0" smtClean="0"/>
              <a:t> I have a very active travel schedule, I decided to hold office hours in the major cities I have visited.  I have held office hours in over 40cities and in each location somewhere between two and 15 students show up.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7392297-A363-6041-8886-DBE01EE95495}" type="slidenum">
              <a:rPr lang="en-US" smtClean="0"/>
              <a:t>11</a:t>
            </a:fld>
            <a:endParaRPr lang="en-US" dirty="0"/>
          </a:p>
        </p:txBody>
      </p:sp>
    </p:spTree>
    <p:extLst>
      <p:ext uri="{BB962C8B-B14F-4D97-AF65-F5344CB8AC3E}">
        <p14:creationId xmlns:p14="http://schemas.microsoft.com/office/powerpoint/2010/main" val="188797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38617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342998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728407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9E31C6-DD03-1C46-A8BB-482DB3B1852B}" type="datetimeFigureOut">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87660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9E31C6-DD03-1C46-A8BB-482DB3B1852B}" type="datetimeFigureOut">
              <a:rPr lang="en-US" smtClean="0"/>
              <a:t>6/5/19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213605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9E31C6-DD03-1C46-A8BB-482DB3B1852B}" type="datetimeFigureOut">
              <a:rPr lang="en-US" smtClean="0"/>
              <a:t>6/5/19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11328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9E31C6-DD03-1C46-A8BB-482DB3B1852B}" type="datetimeFigureOut">
              <a:rPr lang="en-US" smtClean="0"/>
              <a:t>6/5/19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2053175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9E31C6-DD03-1C46-A8BB-482DB3B1852B}" type="datetimeFigureOut">
              <a:rPr lang="en-US" smtClean="0"/>
              <a:t>6/5/19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958296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9E31C6-DD03-1C46-A8BB-482DB3B1852B}" type="datetimeFigureOut">
              <a:rPr lang="en-US" smtClean="0"/>
              <a:t>6/5/19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748985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9E31C6-DD03-1C46-A8BB-482DB3B1852B}" type="datetimeFigureOut">
              <a:rPr lang="en-US" smtClean="0"/>
              <a:t>6/5/19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797878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9E31C6-DD03-1C46-A8BB-482DB3B1852B}" type="datetimeFigureOut">
              <a:rPr lang="en-US" smtClean="0"/>
              <a:t>6/5/19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F89411-B0A8-E940-B370-98FB21171CAF}" type="slidenum">
              <a:rPr lang="en-US" smtClean="0"/>
              <a:t>‹#›</a:t>
            </a:fld>
            <a:endParaRPr lang="en-US"/>
          </a:p>
        </p:txBody>
      </p:sp>
    </p:spTree>
    <p:extLst>
      <p:ext uri="{BB962C8B-B14F-4D97-AF65-F5344CB8AC3E}">
        <p14:creationId xmlns:p14="http://schemas.microsoft.com/office/powerpoint/2010/main" val="18529186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E31C6-DD03-1C46-A8BB-482DB3B1852B}" type="datetimeFigureOut">
              <a:rPr lang="en-US" smtClean="0"/>
              <a:t>6/5/19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F89411-B0A8-E940-B370-98FB21171CAF}" type="slidenum">
              <a:rPr lang="en-US" smtClean="0"/>
              <a:t>‹#›</a:t>
            </a:fld>
            <a:endParaRPr lang="en-US"/>
          </a:p>
        </p:txBody>
      </p:sp>
    </p:spTree>
    <p:extLst>
      <p:ext uri="{BB962C8B-B14F-4D97-AF65-F5344CB8AC3E}">
        <p14:creationId xmlns:p14="http://schemas.microsoft.com/office/powerpoint/2010/main" val="1585162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oursera.org/lecture/python-data/dr-chuck-wrap-up-whats-next-X9X5o" TargetMode="Externa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zqily.com/py4e" TargetMode="Externa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jpeg"/><Relationship Id="rId1" Type="http://schemas.openxmlformats.org/officeDocument/2006/relationships/slideLayout" Target="../slideLayouts/slideLayout6.xml"/><Relationship Id="rId2"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quora.com/What-is-the-next-big-thing-in-Python" TargetMode="Externa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omparison_of_programming_languages_(string_functions)#Find"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hyperlink" Target="https://www.tiobe.com/tiobe-index/" TargetMode="External"/><Relationship Id="rId1" Type="http://schemas.openxmlformats.org/officeDocument/2006/relationships/slideLayout" Target="../slideLayouts/slideLayout2.xml"/><Relationship Id="rId2" Type="http://schemas.openxmlformats.org/officeDocument/2006/relationships/hyperlink" Target="NUL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iobe.com/tiobe-index/" TargetMode="Externa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hyperlink" Target="https://www.destroyallsoftware.com/talks/the-birth-and-death-of-javascript" TargetMode="External"/><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hyperlink" Target="https://www.destroyallsoftware.com/talks/wa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Julia_(programming_language)" TargetMode="Externa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jpeg"/><Relationship Id="rId1" Type="http://schemas.openxmlformats.org/officeDocument/2006/relationships/slideLayout" Target="../slideLayouts/slideLayout7.xml"/><Relationship Id="rId2" Type="http://schemas.openxmlformats.org/officeDocument/2006/relationships/image" Target="../media/image5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02013" y="6306594"/>
            <a:ext cx="11422742" cy="369332"/>
          </a:xfrm>
          <a:prstGeom prst="rect">
            <a:avLst/>
          </a:prstGeom>
        </p:spPr>
        <p:txBody>
          <a:bodyPr wrap="square">
            <a:spAutoFit/>
          </a:bodyPr>
          <a:lstStyle/>
          <a:p>
            <a:r>
              <a:rPr lang="en-US" dirty="0" err="1" smtClean="0">
                <a:solidFill>
                  <a:schemeClr val="bg1"/>
                </a:solidFill>
              </a:rPr>
              <a:t>Ghandi</a:t>
            </a:r>
            <a:r>
              <a:rPr lang="en-US" dirty="0" smtClean="0">
                <a:solidFill>
                  <a:schemeClr val="bg1"/>
                </a:solidFill>
              </a:rPr>
              <a:t> quotes on education from: https</a:t>
            </a:r>
            <a:r>
              <a:rPr lang="en-US" dirty="0">
                <a:solidFill>
                  <a:schemeClr val="bg1"/>
                </a:solidFill>
              </a:rPr>
              <a:t>://</a:t>
            </a:r>
            <a:r>
              <a:rPr lang="en-US" dirty="0" err="1">
                <a:solidFill>
                  <a:schemeClr val="bg1"/>
                </a:solidFill>
              </a:rPr>
              <a:t>www.foradian.com</a:t>
            </a:r>
            <a:r>
              <a:rPr lang="en-US" dirty="0">
                <a:solidFill>
                  <a:schemeClr val="bg1"/>
                </a:solidFill>
              </a:rPr>
              <a:t>/10-most-inspiring-views-of-gandhi-on-education/</a:t>
            </a:r>
          </a:p>
        </p:txBody>
      </p:sp>
      <p:pic>
        <p:nvPicPr>
          <p:cNvPr id="12" name="Picture 11">
            <a:extLst>
              <a:ext uri="{FF2B5EF4-FFF2-40B4-BE49-F238E27FC236}">
                <a16:creationId xmlns="" xmlns:a16="http://schemas.microsoft.com/office/drawing/2014/main" id="{CE105CA1-572B-A74C-B71B-DEC9FEEE1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 y="0"/>
            <a:ext cx="12184380" cy="6858000"/>
          </a:xfrm>
          <a:prstGeom prst="rect">
            <a:avLst/>
          </a:prstGeom>
        </p:spPr>
      </p:pic>
      <p:pic>
        <p:nvPicPr>
          <p:cNvPr id="10" name="Picture 9">
            <a:extLst>
              <a:ext uri="{FF2B5EF4-FFF2-40B4-BE49-F238E27FC236}">
                <a16:creationId xmlns="" xmlns:a16="http://schemas.microsoft.com/office/drawing/2014/main" id="{71CF41DD-1BC5-7F4C-9E6A-23860221C0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400" y="337156"/>
            <a:ext cx="5257800" cy="1003300"/>
          </a:xfrm>
          <a:prstGeom prst="rect">
            <a:avLst/>
          </a:prstGeom>
        </p:spPr>
      </p:pic>
      <p:sp>
        <p:nvSpPr>
          <p:cNvPr id="2" name="Title 1">
            <a:extLst>
              <a:ext uri="{FF2B5EF4-FFF2-40B4-BE49-F238E27FC236}">
                <a16:creationId xmlns="" xmlns:a16="http://schemas.microsoft.com/office/drawing/2014/main" id="{70065F74-A6B5-5143-8C01-AD0CF218D5E3}"/>
              </a:ext>
            </a:extLst>
          </p:cNvPr>
          <p:cNvSpPr>
            <a:spLocks noGrp="1"/>
          </p:cNvSpPr>
          <p:nvPr>
            <p:ph type="title"/>
          </p:nvPr>
        </p:nvSpPr>
        <p:spPr>
          <a:xfrm>
            <a:off x="702013" y="2573285"/>
            <a:ext cx="10515600" cy="1560970"/>
          </a:xfrm>
        </p:spPr>
        <p:txBody>
          <a:bodyPr anchor="t">
            <a:normAutofit/>
          </a:bodyPr>
          <a:lstStyle/>
          <a:p>
            <a:pPr>
              <a:lnSpc>
                <a:spcPct val="100000"/>
              </a:lnSpc>
            </a:pPr>
            <a:r>
              <a:rPr lang="en-US" b="1" dirty="0" smtClean="0">
                <a:solidFill>
                  <a:schemeClr val="bg1"/>
                </a:solidFill>
              </a:rPr>
              <a:t>What is all this </a:t>
            </a:r>
            <a:br>
              <a:rPr lang="en-US" b="1" dirty="0" smtClean="0">
                <a:solidFill>
                  <a:schemeClr val="bg1"/>
                </a:solidFill>
              </a:rPr>
            </a:br>
            <a:r>
              <a:rPr lang="en-US" b="1" dirty="0" smtClean="0">
                <a:solidFill>
                  <a:schemeClr val="bg1"/>
                </a:solidFill>
              </a:rPr>
              <a:t>fuss about Python?</a:t>
            </a:r>
            <a:endParaRPr lang="en-US" dirty="0">
              <a:solidFill>
                <a:schemeClr val="bg1"/>
              </a:solidFill>
            </a:endParaRPr>
          </a:p>
        </p:txBody>
      </p:sp>
      <p:sp>
        <p:nvSpPr>
          <p:cNvPr id="6" name="Title 1">
            <a:extLst>
              <a:ext uri="{FF2B5EF4-FFF2-40B4-BE49-F238E27FC236}">
                <a16:creationId xmlns="" xmlns:a16="http://schemas.microsoft.com/office/drawing/2014/main" id="{37B99CA9-702A-884F-A054-5D8E08E7C565}"/>
              </a:ext>
            </a:extLst>
          </p:cNvPr>
          <p:cNvSpPr txBox="1">
            <a:spLocks/>
          </p:cNvSpPr>
          <p:nvPr/>
        </p:nvSpPr>
        <p:spPr>
          <a:xfrm>
            <a:off x="702013" y="4139438"/>
            <a:ext cx="4920574" cy="12276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US" sz="2000" dirty="0">
                <a:solidFill>
                  <a:schemeClr val="bg1"/>
                </a:solidFill>
              </a:rPr>
              <a:t>Dr. Charles Severance</a:t>
            </a:r>
          </a:p>
          <a:p>
            <a:r>
              <a:rPr lang="en-US" sz="2000" dirty="0">
                <a:solidFill>
                  <a:schemeClr val="bg1"/>
                </a:solidFill>
              </a:rPr>
              <a:t>University of Michigan School of </a:t>
            </a:r>
            <a:r>
              <a:rPr lang="en-US" sz="2000" dirty="0" smtClean="0">
                <a:solidFill>
                  <a:schemeClr val="bg1"/>
                </a:solidFill>
              </a:rPr>
              <a:t>Information</a:t>
            </a:r>
          </a:p>
          <a:p>
            <a:endParaRPr lang="en-US" sz="2000" dirty="0">
              <a:solidFill>
                <a:schemeClr val="bg1"/>
              </a:solidFill>
            </a:endParaRPr>
          </a:p>
          <a:p>
            <a:r>
              <a:rPr lang="en-US" sz="2000" dirty="0">
                <a:solidFill>
                  <a:schemeClr val="bg1"/>
                </a:solidFill>
              </a:rPr>
              <a:t>https://github.com/csev/talks</a:t>
            </a:r>
          </a:p>
        </p:txBody>
      </p:sp>
    </p:spTree>
    <p:extLst>
      <p:ext uri="{BB962C8B-B14F-4D97-AF65-F5344CB8AC3E}">
        <p14:creationId xmlns:p14="http://schemas.microsoft.com/office/powerpoint/2010/main" val="214371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181" y="479528"/>
            <a:ext cx="3936316" cy="2626852"/>
          </a:xfrm>
          <a:prstGeom prst="rect">
            <a:avLst/>
          </a:prstGeom>
        </p:spPr>
      </p:pic>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79972" y="67126"/>
            <a:ext cx="4112028" cy="3352915"/>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094" y="3701099"/>
            <a:ext cx="5059924" cy="292150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19409" y="4197376"/>
            <a:ext cx="4360197" cy="2425227"/>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31262" y="1743584"/>
            <a:ext cx="4923570" cy="2725591"/>
          </a:xfrm>
          <a:prstGeom prst="rect">
            <a:avLst/>
          </a:prstGeom>
        </p:spPr>
      </p:pic>
    </p:spTree>
    <p:extLst>
      <p:ext uri="{BB962C8B-B14F-4D97-AF65-F5344CB8AC3E}">
        <p14:creationId xmlns:p14="http://schemas.microsoft.com/office/powerpoint/2010/main" val="397174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949289" y="656469"/>
            <a:ext cx="3269923" cy="2391618"/>
          </a:xfrm>
          <a:prstGeom prst="rect">
            <a:avLst/>
          </a:prstGeom>
        </p:spPr>
      </p:pic>
      <p:pic>
        <p:nvPicPr>
          <p:cNvPr id="11" name="Picture 10"/>
          <p:cNvPicPr>
            <a:picLocks noChangeAspect="1"/>
          </p:cNvPicPr>
          <p:nvPr/>
        </p:nvPicPr>
        <p:blipFill>
          <a:blip r:embed="rId4"/>
          <a:stretch>
            <a:fillRect/>
          </a:stretch>
        </p:blipFill>
        <p:spPr>
          <a:xfrm>
            <a:off x="4384208" y="656469"/>
            <a:ext cx="3719912" cy="1915176"/>
          </a:xfrm>
          <a:prstGeom prst="rect">
            <a:avLst/>
          </a:prstGeom>
        </p:spPr>
      </p:pic>
      <p:pic>
        <p:nvPicPr>
          <p:cNvPr id="12" name="Picture 11"/>
          <p:cNvPicPr>
            <a:picLocks noChangeAspect="1"/>
          </p:cNvPicPr>
          <p:nvPr/>
        </p:nvPicPr>
        <p:blipFill>
          <a:blip r:embed="rId5"/>
          <a:stretch>
            <a:fillRect/>
          </a:stretch>
        </p:blipFill>
        <p:spPr>
          <a:xfrm>
            <a:off x="8148896" y="690848"/>
            <a:ext cx="2880153" cy="2106245"/>
          </a:xfrm>
          <a:prstGeom prst="rect">
            <a:avLst/>
          </a:prstGeom>
        </p:spPr>
      </p:pic>
      <p:pic>
        <p:nvPicPr>
          <p:cNvPr id="13" name="Picture 12"/>
          <p:cNvPicPr>
            <a:picLocks noChangeAspect="1"/>
          </p:cNvPicPr>
          <p:nvPr/>
        </p:nvPicPr>
        <p:blipFill>
          <a:blip r:embed="rId6"/>
          <a:stretch>
            <a:fillRect/>
          </a:stretch>
        </p:blipFill>
        <p:spPr>
          <a:xfrm>
            <a:off x="6733460" y="3566003"/>
            <a:ext cx="4559258" cy="2964387"/>
          </a:xfrm>
          <a:prstGeom prst="rect">
            <a:avLst/>
          </a:prstGeom>
        </p:spPr>
      </p:pic>
      <p:sp>
        <p:nvSpPr>
          <p:cNvPr id="14" name="TextBox 13"/>
          <p:cNvSpPr txBox="1"/>
          <p:nvPr/>
        </p:nvSpPr>
        <p:spPr>
          <a:xfrm>
            <a:off x="1142539" y="3506485"/>
            <a:ext cx="4739887" cy="2677656"/>
          </a:xfrm>
          <a:prstGeom prst="rect">
            <a:avLst/>
          </a:prstGeom>
          <a:noFill/>
        </p:spPr>
        <p:txBody>
          <a:bodyPr wrap="square" rtlCol="0">
            <a:spAutoFit/>
          </a:bodyPr>
          <a:lstStyle/>
          <a:p>
            <a:r>
              <a:rPr lang="en-US" sz="2400" dirty="0"/>
              <a:t>New York, Los Angeles, Ann Arbor, Chicago, Washington DC, Memphis, Seattle, Seoul, Barcelona,  London, Mexico City,  Amsterdam, Manila Melbourne, Perth...</a:t>
            </a:r>
          </a:p>
          <a:p>
            <a:endParaRPr lang="en-US" sz="2400" dirty="0"/>
          </a:p>
          <a:p>
            <a:r>
              <a:rPr lang="en-US" sz="2400" dirty="0" smtClean="0"/>
              <a:t>https://</a:t>
            </a:r>
            <a:r>
              <a:rPr lang="en-US" sz="2400" dirty="0" err="1" smtClean="0"/>
              <a:t>www.dr-chuck.com</a:t>
            </a:r>
            <a:r>
              <a:rPr lang="en-US" sz="2400" dirty="0" smtClean="0"/>
              <a:t>/office</a:t>
            </a:r>
            <a:endParaRPr lang="en-US" sz="2400" dirty="0"/>
          </a:p>
        </p:txBody>
      </p:sp>
    </p:spTree>
    <p:extLst>
      <p:ext uri="{BB962C8B-B14F-4D97-AF65-F5344CB8AC3E}">
        <p14:creationId xmlns:p14="http://schemas.microsoft.com/office/powerpoint/2010/main" val="1946225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0"/>
            <a:ext cx="12192000" cy="5923428"/>
          </a:xfrm>
          <a:prstGeom prst="rect">
            <a:avLst/>
          </a:prstGeom>
        </p:spPr>
      </p:pic>
      <p:sp>
        <p:nvSpPr>
          <p:cNvPr id="2" name="TextBox 1"/>
          <p:cNvSpPr txBox="1"/>
          <p:nvPr/>
        </p:nvSpPr>
        <p:spPr>
          <a:xfrm>
            <a:off x="8430935" y="2777048"/>
            <a:ext cx="2606419" cy="369332"/>
          </a:xfrm>
          <a:prstGeom prst="rect">
            <a:avLst/>
          </a:prstGeom>
          <a:noFill/>
        </p:spPr>
        <p:txBody>
          <a:bodyPr wrap="none" rtlCol="0">
            <a:spAutoFit/>
          </a:bodyPr>
          <a:lstStyle/>
          <a:p>
            <a:r>
              <a:rPr lang="en-US" dirty="0" err="1" smtClean="0"/>
              <a:t>www.dr-chuck.com</a:t>
            </a:r>
            <a:r>
              <a:rPr lang="en-US" dirty="0" smtClean="0"/>
              <a:t>/office</a:t>
            </a:r>
            <a:endParaRPr lang="en-US" dirty="0"/>
          </a:p>
        </p:txBody>
      </p:sp>
      <p:pic>
        <p:nvPicPr>
          <p:cNvPr id="10" name="Picture 9">
            <a:extLst>
              <a:ext uri="{FF2B5EF4-FFF2-40B4-BE49-F238E27FC236}">
                <a16:creationId xmlns:a16="http://schemas.microsoft.com/office/drawing/2014/main" xmlns="" id="{061E1542-8C88-2340-BBB1-0A21C495E3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19255" y="5104151"/>
            <a:ext cx="518099" cy="373513"/>
          </a:xfrm>
          <a:prstGeom prst="rect">
            <a:avLst/>
          </a:prstGeom>
        </p:spPr>
      </p:pic>
    </p:spTree>
    <p:extLst>
      <p:ext uri="{BB962C8B-B14F-4D97-AF65-F5344CB8AC3E}">
        <p14:creationId xmlns:p14="http://schemas.microsoft.com/office/powerpoint/2010/main" val="12405003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00" y="0"/>
            <a:ext cx="10940336" cy="6858000"/>
          </a:xfrm>
          <a:prstGeom prst="rect">
            <a:avLst/>
          </a:prstGeom>
        </p:spPr>
      </p:pic>
    </p:spTree>
    <p:extLst>
      <p:ext uri="{BB962C8B-B14F-4D97-AF65-F5344CB8AC3E}">
        <p14:creationId xmlns:p14="http://schemas.microsoft.com/office/powerpoint/2010/main" val="589889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85852" y="6371549"/>
            <a:ext cx="8290560" cy="369332"/>
          </a:xfrm>
          <a:prstGeom prst="rect">
            <a:avLst/>
          </a:prstGeom>
        </p:spPr>
        <p:txBody>
          <a:bodyPr wrap="square">
            <a:spAutoFit/>
          </a:bodyPr>
          <a:lstStyle/>
          <a:p>
            <a:r>
              <a:rPr lang="en-US" dirty="0">
                <a:hlinkClick r:id="rId2"/>
              </a:rPr>
              <a:t>https://www.coursera.org/lecture/python-data/dr-chuck-wrap-up-whats-next-X9X5o</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1520" y="184681"/>
            <a:ext cx="10894423" cy="6082366"/>
          </a:xfrm>
          <a:prstGeom prst="rect">
            <a:avLst/>
          </a:prstGeom>
          <a:ln w="28575">
            <a:solidFill>
              <a:schemeClr val="accent1"/>
            </a:solidFill>
          </a:ln>
        </p:spPr>
      </p:pic>
    </p:spTree>
    <p:extLst>
      <p:ext uri="{BB962C8B-B14F-4D97-AF65-F5344CB8AC3E}">
        <p14:creationId xmlns:p14="http://schemas.microsoft.com/office/powerpoint/2010/main" val="136952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373"/>
          </a:xfrm>
        </p:spPr>
        <p:txBody>
          <a:bodyPr>
            <a:normAutofit/>
          </a:bodyPr>
          <a:lstStyle/>
          <a:p>
            <a:r>
              <a:rPr lang="en-US" sz="2400" dirty="0" smtClean="0"/>
              <a:t>Adapted from: How to Think Like a Computer Scientist, by Alan Downey, Jeff </a:t>
            </a:r>
            <a:r>
              <a:rPr lang="en-US" sz="2400" dirty="0" err="1" smtClean="0"/>
              <a:t>Elkner</a:t>
            </a:r>
            <a:endParaRPr lang="en-US" sz="2400" dirty="0"/>
          </a:p>
        </p:txBody>
      </p:sp>
      <p:pic>
        <p:nvPicPr>
          <p:cNvPr id="4" name="Shape 451"/>
          <p:cNvPicPr preferRelativeResize="0"/>
          <p:nvPr/>
        </p:nvPicPr>
        <p:blipFill>
          <a:blip r:embed="rId2" cstate="screen">
            <a:extLst>
              <a:ext uri="{28A0092B-C50C-407E-A947-70E740481C1C}">
                <a14:useLocalDpi xmlns:a14="http://schemas.microsoft.com/office/drawing/2010/main"/>
              </a:ext>
            </a:extLst>
          </a:blip>
          <a:stretch>
            <a:fillRect/>
          </a:stretch>
        </p:blipFill>
        <p:spPr>
          <a:xfrm>
            <a:off x="8227051" y="1324338"/>
            <a:ext cx="3537345" cy="4579087"/>
          </a:xfrm>
          <a:prstGeom prst="rect">
            <a:avLst/>
          </a:prstGeom>
          <a:noFill/>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4535" y="1298625"/>
            <a:ext cx="3177312" cy="4604800"/>
          </a:xfrm>
          <a:prstGeom prst="rect">
            <a:avLst/>
          </a:prstGeom>
        </p:spPr>
      </p:pic>
      <p:sp>
        <p:nvSpPr>
          <p:cNvPr id="6" name="TextBox 5"/>
          <p:cNvSpPr txBox="1"/>
          <p:nvPr/>
        </p:nvSpPr>
        <p:spPr>
          <a:xfrm>
            <a:off x="10219037" y="6291692"/>
            <a:ext cx="1545359" cy="369332"/>
          </a:xfrm>
          <a:prstGeom prst="rect">
            <a:avLst/>
          </a:prstGeom>
          <a:noFill/>
        </p:spPr>
        <p:txBody>
          <a:bodyPr wrap="none" rtlCol="0">
            <a:spAutoFit/>
          </a:bodyPr>
          <a:lstStyle/>
          <a:p>
            <a:r>
              <a:rPr lang="en-US" smtClean="0"/>
              <a:t>2008 - present</a:t>
            </a:r>
            <a:endParaRPr lang="en-US"/>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170" y="1311481"/>
            <a:ext cx="3230558" cy="4595406"/>
          </a:xfrm>
          <a:prstGeom prst="rect">
            <a:avLst/>
          </a:prstGeom>
        </p:spPr>
      </p:pic>
      <p:sp>
        <p:nvSpPr>
          <p:cNvPr id="8" name="TextBox 7"/>
          <p:cNvSpPr txBox="1"/>
          <p:nvPr/>
        </p:nvSpPr>
        <p:spPr>
          <a:xfrm>
            <a:off x="654535" y="6211609"/>
            <a:ext cx="3282694" cy="369332"/>
          </a:xfrm>
          <a:prstGeom prst="rect">
            <a:avLst/>
          </a:prstGeom>
          <a:noFill/>
        </p:spPr>
        <p:txBody>
          <a:bodyPr wrap="none" rtlCol="0">
            <a:spAutoFit/>
          </a:bodyPr>
          <a:lstStyle/>
          <a:p>
            <a:r>
              <a:rPr lang="en-US" dirty="0" smtClean="0"/>
              <a:t>Chinese, Portuguese, and Korean</a:t>
            </a:r>
            <a:endParaRPr lang="en-US" dirty="0"/>
          </a:p>
        </p:txBody>
      </p:sp>
    </p:spTree>
    <p:extLst>
      <p:ext uri="{BB962C8B-B14F-4D97-AF65-F5344CB8AC3E}">
        <p14:creationId xmlns:p14="http://schemas.microsoft.com/office/powerpoint/2010/main" val="1210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5000" y="0"/>
            <a:ext cx="10915183" cy="6858000"/>
          </a:xfrm>
          <a:prstGeom prst="rect">
            <a:avLst/>
          </a:prstGeom>
        </p:spPr>
      </p:pic>
    </p:spTree>
    <p:extLst>
      <p:ext uri="{BB962C8B-B14F-4D97-AF65-F5344CB8AC3E}">
        <p14:creationId xmlns:p14="http://schemas.microsoft.com/office/powerpoint/2010/main" val="1593523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4835" y="643467"/>
            <a:ext cx="10662330" cy="5571066"/>
          </a:xfrm>
          <a:prstGeom prst="rect">
            <a:avLst/>
          </a:prstGeom>
        </p:spPr>
      </p:pic>
    </p:spTree>
    <p:extLst>
      <p:ext uri="{BB962C8B-B14F-4D97-AF65-F5344CB8AC3E}">
        <p14:creationId xmlns:p14="http://schemas.microsoft.com/office/powerpoint/2010/main" val="2005678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92807" y="194223"/>
            <a:ext cx="8659369" cy="6208965"/>
          </a:xfrm>
          <a:prstGeom prst="rect">
            <a:avLst/>
          </a:prstGeom>
        </p:spPr>
      </p:pic>
      <p:pic>
        <p:nvPicPr>
          <p:cNvPr id="6" name="Picture 5">
            <a:extLst>
              <a:ext uri="{FF2B5EF4-FFF2-40B4-BE49-F238E27FC236}">
                <a16:creationId xmlns="" xmlns:a16="http://schemas.microsoft.com/office/drawing/2014/main" id="{948AA217-41D8-A349-8527-480A9B0089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05846" y="6232560"/>
            <a:ext cx="518099" cy="373513"/>
          </a:xfrm>
          <a:prstGeom prst="rect">
            <a:avLst/>
          </a:prstGeom>
        </p:spPr>
      </p:pic>
      <p:sp>
        <p:nvSpPr>
          <p:cNvPr id="9" name="TextBox 8">
            <a:extLst>
              <a:ext uri="{FF2B5EF4-FFF2-40B4-BE49-F238E27FC236}">
                <a16:creationId xmlns="" xmlns:a16="http://schemas.microsoft.com/office/drawing/2014/main" id="{A885E9CC-1214-C949-8E43-44F5CF74D43B}"/>
              </a:ext>
            </a:extLst>
          </p:cNvPr>
          <p:cNvSpPr txBox="1"/>
          <p:nvPr/>
        </p:nvSpPr>
        <p:spPr>
          <a:xfrm>
            <a:off x="625151" y="6307494"/>
            <a:ext cx="4030825" cy="276999"/>
          </a:xfrm>
          <a:prstGeom prst="rect">
            <a:avLst/>
          </a:prstGeom>
          <a:noFill/>
        </p:spPr>
        <p:txBody>
          <a:bodyPr wrap="square" rtlCol="0">
            <a:spAutoFit/>
          </a:bodyPr>
          <a:lstStyle/>
          <a:p>
            <a:r>
              <a:rPr lang="en-US" sz="1200" b="1" dirty="0">
                <a:solidFill>
                  <a:schemeClr val="bg1">
                    <a:lumMod val="65000"/>
                  </a:schemeClr>
                </a:solidFill>
                <a:latin typeface="Corbel" panose="020B0503020204020204" pitchFamily="34" charset="0"/>
              </a:rPr>
              <a:t>TEACHING AT SCALE  |   IIT TECHFEST 2018</a:t>
            </a:r>
            <a:endParaRPr lang="en-US" sz="1200" dirty="0">
              <a:solidFill>
                <a:schemeClr val="bg1">
                  <a:lumMod val="65000"/>
                </a:schemeClr>
              </a:solidFill>
            </a:endParaRPr>
          </a:p>
        </p:txBody>
      </p:sp>
    </p:spTree>
    <p:extLst>
      <p:ext uri="{BB962C8B-B14F-4D97-AF65-F5344CB8AC3E}">
        <p14:creationId xmlns:p14="http://schemas.microsoft.com/office/powerpoint/2010/main" val="6381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0017" y="294532"/>
            <a:ext cx="8908645" cy="4916110"/>
          </a:xfrm>
          <a:prstGeom prst="rect">
            <a:avLst/>
          </a:prstGeom>
        </p:spPr>
      </p:pic>
      <p:sp>
        <p:nvSpPr>
          <p:cNvPr id="5" name="TextBox 4"/>
          <p:cNvSpPr txBox="1"/>
          <p:nvPr/>
        </p:nvSpPr>
        <p:spPr>
          <a:xfrm>
            <a:off x="525293" y="5534561"/>
            <a:ext cx="11498094" cy="1323439"/>
          </a:xfrm>
          <a:prstGeom prst="rect">
            <a:avLst/>
          </a:prstGeom>
          <a:noFill/>
        </p:spPr>
        <p:txBody>
          <a:bodyPr wrap="square" rtlCol="0">
            <a:spAutoFit/>
          </a:bodyPr>
          <a:lstStyle/>
          <a:p>
            <a:pPr algn="ctr"/>
            <a:r>
              <a:rPr lang="en-US" sz="4000" dirty="0"/>
              <a:t>AR BG BN CS </a:t>
            </a:r>
            <a:r>
              <a:rPr lang="en-US" sz="4000" dirty="0" smtClean="0"/>
              <a:t>KA </a:t>
            </a:r>
            <a:r>
              <a:rPr lang="en-US" sz="4000" dirty="0"/>
              <a:t>KO MS NL PL PT-</a:t>
            </a:r>
            <a:r>
              <a:rPr lang="en-US" sz="4000" dirty="0" err="1"/>
              <a:t>br</a:t>
            </a:r>
            <a:r>
              <a:rPr lang="en-US" sz="4000" dirty="0"/>
              <a:t> PT-</a:t>
            </a:r>
            <a:r>
              <a:rPr lang="en-US" sz="4000" dirty="0" err="1"/>
              <a:t>pt</a:t>
            </a:r>
            <a:r>
              <a:rPr lang="en-US" sz="4000" dirty="0"/>
              <a:t> RO RU SK SL SQ TE TR UA VI ZHE HI HR-Croatian HU </a:t>
            </a:r>
            <a:r>
              <a:rPr lang="en-US" sz="4000" dirty="0" smtClean="0"/>
              <a:t>IT</a:t>
            </a:r>
            <a:endParaRPr lang="en-US" sz="4000" dirty="0"/>
          </a:p>
        </p:txBody>
      </p:sp>
    </p:spTree>
    <p:extLst>
      <p:ext uri="{BB962C8B-B14F-4D97-AF65-F5344CB8AC3E}">
        <p14:creationId xmlns:p14="http://schemas.microsoft.com/office/powerpoint/2010/main" val="885581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A2509F26-B5DC-4BA7-B476-4CB044237A2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 name="Rectangle 10">
            <a:extLst>
              <a:ext uri="{FF2B5EF4-FFF2-40B4-BE49-F238E27FC236}">
                <a16:creationId xmlns="" xmlns:a16="http://schemas.microsoft.com/office/drawing/2014/main" id="{DB103EB1-B135-4526-B883-33228FC27F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480000">
            <a:off x="1137837" y="1003258"/>
            <a:ext cx="9916327" cy="4764396"/>
          </a:xfrm>
          <a:prstGeom prst="rect">
            <a:avLst/>
          </a:prstGeom>
        </p:spPr>
      </p:pic>
    </p:spTree>
    <p:extLst>
      <p:ext uri="{BB962C8B-B14F-4D97-AF65-F5344CB8AC3E}">
        <p14:creationId xmlns:p14="http://schemas.microsoft.com/office/powerpoint/2010/main" val="813891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3000" y="0"/>
            <a:ext cx="7353075" cy="6858000"/>
          </a:xfrm>
          <a:prstGeom prst="rect">
            <a:avLst/>
          </a:prstGeom>
        </p:spPr>
      </p:pic>
    </p:spTree>
    <p:extLst>
      <p:ext uri="{BB962C8B-B14F-4D97-AF65-F5344CB8AC3E}">
        <p14:creationId xmlns:p14="http://schemas.microsoft.com/office/powerpoint/2010/main" val="1787952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3300" y="0"/>
            <a:ext cx="10169318" cy="6858000"/>
          </a:xfrm>
          <a:prstGeom prst="rect">
            <a:avLst/>
          </a:prstGeom>
        </p:spPr>
      </p:pic>
    </p:spTree>
    <p:extLst>
      <p:ext uri="{BB962C8B-B14F-4D97-AF65-F5344CB8AC3E}">
        <p14:creationId xmlns:p14="http://schemas.microsoft.com/office/powerpoint/2010/main" val="1137046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3300" y="0"/>
            <a:ext cx="10169318" cy="6858000"/>
          </a:xfrm>
          <a:prstGeom prst="rect">
            <a:avLst/>
          </a:prstGeom>
        </p:spPr>
      </p:pic>
    </p:spTree>
    <p:extLst>
      <p:ext uri="{BB962C8B-B14F-4D97-AF65-F5344CB8AC3E}">
        <p14:creationId xmlns:p14="http://schemas.microsoft.com/office/powerpoint/2010/main" val="11694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6000" y="0"/>
            <a:ext cx="10150172" cy="6858000"/>
          </a:xfrm>
          <a:prstGeom prst="rect">
            <a:avLst/>
          </a:prstGeom>
        </p:spPr>
      </p:pic>
    </p:spTree>
    <p:extLst>
      <p:ext uri="{BB962C8B-B14F-4D97-AF65-F5344CB8AC3E}">
        <p14:creationId xmlns:p14="http://schemas.microsoft.com/office/powerpoint/2010/main" val="525711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Liberal Arts Technology (LAT)</a:t>
            </a:r>
            <a:endParaRPr lang="en-US" dirty="0"/>
          </a:p>
        </p:txBody>
      </p:sp>
      <p:sp>
        <p:nvSpPr>
          <p:cNvPr id="4" name="TextBox 3"/>
          <p:cNvSpPr txBox="1"/>
          <p:nvPr/>
        </p:nvSpPr>
        <p:spPr>
          <a:xfrm>
            <a:off x="838200" y="1724026"/>
            <a:ext cx="10001251" cy="4708981"/>
          </a:xfrm>
          <a:prstGeom prst="rect">
            <a:avLst/>
          </a:prstGeom>
          <a:noFill/>
        </p:spPr>
        <p:txBody>
          <a:bodyPr wrap="square" rtlCol="0">
            <a:spAutoFit/>
          </a:bodyPr>
          <a:lstStyle/>
          <a:p>
            <a:r>
              <a:rPr lang="en-US" sz="2000" dirty="0" smtClean="0">
                <a:solidFill>
                  <a:srgbClr val="000000"/>
                </a:solidFill>
                <a:latin typeface="ArialMT" charset="0"/>
              </a:rPr>
              <a:t>The goal for this effort is to develop a technology curriculum that can be easily added to the course catalog of a liberal arts school/college.   Through a combination of course design, supporting material, a teacher community and teacher training - these course will be taught naturally be liberal arts faculty.  These courses will not require the hiring of Computer Science Faculty or adjunct specialists.  The learning will always be grounded in Liberal Arts Principles.  This program is not intended as a replacement for a Computer Science curriculum, but can be used to better prepare students for more advanced computer science courses if the students are interested in those courses.</a:t>
            </a:r>
            <a:endParaRPr lang="en-US" sz="2000" dirty="0" smtClean="0">
              <a:solidFill>
                <a:srgbClr val="000000"/>
              </a:solidFill>
              <a:latin typeface="Times-Roman" charset="0"/>
            </a:endParaRPr>
          </a:p>
          <a:p>
            <a:endParaRPr lang="en-US" sz="2000" dirty="0" smtClean="0">
              <a:solidFill>
                <a:srgbClr val="000000"/>
              </a:solidFill>
              <a:latin typeface="Times-Roman" charset="0"/>
            </a:endParaRPr>
          </a:p>
          <a:p>
            <a:r>
              <a:rPr lang="en-US" sz="2000" dirty="0" smtClean="0">
                <a:solidFill>
                  <a:srgbClr val="000000"/>
                </a:solidFill>
                <a:latin typeface="ArialMT" charset="0"/>
              </a:rPr>
              <a:t>Throughout this program, the focus is on using free and openly licensed course materials to keep the cost of this program as low as possible for adopting institutions.  The free and licensed materials will include books, quizzes, PowerPoint slides, automated grading software, and other supporting material to help teachers come up to speed quickly.</a:t>
            </a:r>
            <a:endParaRPr lang="en-US" sz="2000" dirty="0" smtClean="0">
              <a:solidFill>
                <a:srgbClr val="000000"/>
              </a:solidFill>
              <a:latin typeface="Times-Roman" charset="0"/>
            </a:endParaRPr>
          </a:p>
          <a:p>
            <a:endParaRPr lang="en-US" sz="2000" dirty="0"/>
          </a:p>
        </p:txBody>
      </p:sp>
    </p:spTree>
    <p:extLst>
      <p:ext uri="{BB962C8B-B14F-4D97-AF65-F5344CB8AC3E}">
        <p14:creationId xmlns:p14="http://schemas.microsoft.com/office/powerpoint/2010/main" val="193568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173591" y="694483"/>
            <a:ext cx="1737360" cy="943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APCS</a:t>
            </a:r>
          </a:p>
          <a:p>
            <a:pPr algn="ctr"/>
            <a:r>
              <a:rPr lang="en-US" dirty="0" smtClean="0"/>
              <a:t>Java</a:t>
            </a:r>
          </a:p>
          <a:p>
            <a:pPr algn="ctr"/>
            <a:r>
              <a:rPr lang="en-US" dirty="0" smtClean="0"/>
              <a:t>3 Cr (12)</a:t>
            </a:r>
            <a:endParaRPr lang="en-US" dirty="0"/>
          </a:p>
        </p:txBody>
      </p:sp>
      <p:sp>
        <p:nvSpPr>
          <p:cNvPr id="5" name="Rounded Rectangle 4"/>
          <p:cNvSpPr/>
          <p:nvPr/>
        </p:nvSpPr>
        <p:spPr>
          <a:xfrm>
            <a:off x="5804109" y="4931501"/>
            <a:ext cx="2108201" cy="1026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PY4E (Part 1)</a:t>
            </a:r>
          </a:p>
          <a:p>
            <a:pPr algn="ctr"/>
            <a:r>
              <a:rPr lang="en-US" dirty="0" smtClean="0"/>
              <a:t>Programming</a:t>
            </a:r>
          </a:p>
          <a:p>
            <a:pPr algn="ctr"/>
            <a:r>
              <a:rPr lang="en-US" dirty="0" smtClean="0"/>
              <a:t>1.5 Cr (8/9)</a:t>
            </a:r>
            <a:endParaRPr lang="en-US" dirty="0"/>
          </a:p>
        </p:txBody>
      </p:sp>
      <p:sp>
        <p:nvSpPr>
          <p:cNvPr id="6" name="Rounded Rectangle 5"/>
          <p:cNvSpPr/>
          <p:nvPr/>
        </p:nvSpPr>
        <p:spPr>
          <a:xfrm>
            <a:off x="8316850" y="3583402"/>
            <a:ext cx="2104614"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PY4E (Part 2)</a:t>
            </a:r>
          </a:p>
          <a:p>
            <a:pPr algn="ctr"/>
            <a:r>
              <a:rPr lang="en-US" dirty="0" smtClean="0"/>
              <a:t>Data Analysis</a:t>
            </a:r>
          </a:p>
          <a:p>
            <a:pPr algn="ctr"/>
            <a:r>
              <a:rPr lang="en-US" dirty="0" smtClean="0"/>
              <a:t>3 Cr (10/11)</a:t>
            </a:r>
            <a:endParaRPr lang="en-US" dirty="0"/>
          </a:p>
        </p:txBody>
      </p:sp>
      <p:sp>
        <p:nvSpPr>
          <p:cNvPr id="7" name="Rounded Rectangle 6"/>
          <p:cNvSpPr/>
          <p:nvPr/>
        </p:nvSpPr>
        <p:spPr>
          <a:xfrm>
            <a:off x="2475776" y="4931501"/>
            <a:ext cx="2021840" cy="924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WD4E (Part 1)</a:t>
            </a:r>
          </a:p>
          <a:p>
            <a:pPr algn="ctr"/>
            <a:r>
              <a:rPr lang="en-US" dirty="0" smtClean="0"/>
              <a:t>HTML/CSS</a:t>
            </a:r>
          </a:p>
          <a:p>
            <a:pPr algn="ctr"/>
            <a:r>
              <a:rPr lang="en-US" dirty="0" smtClean="0"/>
              <a:t>1.5 Cr (8/9)</a:t>
            </a:r>
            <a:endParaRPr lang="en-US" dirty="0"/>
          </a:p>
        </p:txBody>
      </p:sp>
      <p:sp>
        <p:nvSpPr>
          <p:cNvPr id="8" name="Rounded Rectangle 7"/>
          <p:cNvSpPr/>
          <p:nvPr/>
        </p:nvSpPr>
        <p:spPr>
          <a:xfrm>
            <a:off x="3442441" y="3307592"/>
            <a:ext cx="2093221" cy="98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DJ4E </a:t>
            </a:r>
          </a:p>
          <a:p>
            <a:pPr algn="ctr"/>
            <a:r>
              <a:rPr lang="en-US" dirty="0" smtClean="0"/>
              <a:t>Django/JS</a:t>
            </a:r>
          </a:p>
          <a:p>
            <a:pPr algn="ctr"/>
            <a:r>
              <a:rPr lang="en-US" dirty="0" smtClean="0"/>
              <a:t>3.0 Cr (10/11)</a:t>
            </a:r>
            <a:endParaRPr lang="en-US" dirty="0"/>
          </a:p>
        </p:txBody>
      </p:sp>
      <p:sp>
        <p:nvSpPr>
          <p:cNvPr id="9" name="Rounded Rectangle 8"/>
          <p:cNvSpPr/>
          <p:nvPr/>
        </p:nvSpPr>
        <p:spPr>
          <a:xfrm>
            <a:off x="5858130" y="2562391"/>
            <a:ext cx="2021840" cy="98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CC4E (</a:t>
            </a:r>
            <a:r>
              <a:rPr lang="en-US" dirty="0" err="1" smtClean="0"/>
              <a:t>ch</a:t>
            </a:r>
            <a:r>
              <a:rPr lang="en-US" dirty="0" smtClean="0"/>
              <a:t> 1-10)</a:t>
            </a:r>
          </a:p>
          <a:p>
            <a:pPr algn="ctr"/>
            <a:r>
              <a:rPr lang="en-US" dirty="0" smtClean="0"/>
              <a:t>C / </a:t>
            </a:r>
            <a:r>
              <a:rPr lang="en-US" dirty="0" err="1" smtClean="0"/>
              <a:t>Alg</a:t>
            </a:r>
            <a:r>
              <a:rPr lang="en-US" dirty="0" smtClean="0"/>
              <a:t> / Data St</a:t>
            </a:r>
          </a:p>
          <a:p>
            <a:pPr algn="ctr"/>
            <a:r>
              <a:rPr lang="en-US" dirty="0" smtClean="0"/>
              <a:t>3 Cr (11)</a:t>
            </a:r>
          </a:p>
        </p:txBody>
      </p:sp>
      <p:sp>
        <p:nvSpPr>
          <p:cNvPr id="10" name="Rounded Rectangle 9"/>
          <p:cNvSpPr/>
          <p:nvPr/>
        </p:nvSpPr>
        <p:spPr>
          <a:xfrm>
            <a:off x="8108420" y="1236004"/>
            <a:ext cx="2021840" cy="985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HW4E (</a:t>
            </a:r>
            <a:r>
              <a:rPr lang="en-US" dirty="0" err="1" smtClean="0"/>
              <a:t>ch</a:t>
            </a:r>
            <a:r>
              <a:rPr lang="en-US" dirty="0" smtClean="0"/>
              <a:t> 1-10)</a:t>
            </a:r>
          </a:p>
          <a:p>
            <a:pPr algn="ctr"/>
            <a:r>
              <a:rPr lang="en-US" dirty="0" smtClean="0"/>
              <a:t>Circuits/Gates</a:t>
            </a:r>
          </a:p>
          <a:p>
            <a:pPr algn="ctr"/>
            <a:r>
              <a:rPr lang="en-US" dirty="0" smtClean="0"/>
              <a:t>1.5 Cr (11)</a:t>
            </a:r>
          </a:p>
        </p:txBody>
      </p:sp>
      <p:cxnSp>
        <p:nvCxnSpPr>
          <p:cNvPr id="11" name="Elbow Connector 10"/>
          <p:cNvCxnSpPr>
            <a:stCxn id="12" idx="0"/>
            <a:endCxn id="6" idx="3"/>
          </p:cNvCxnSpPr>
          <p:nvPr/>
        </p:nvCxnSpPr>
        <p:spPr>
          <a:xfrm rot="16200000" flipV="1">
            <a:off x="7980162" y="96825"/>
            <a:ext cx="69968" cy="2208389"/>
          </a:xfrm>
          <a:prstGeom prst="bentConnector2">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2"/>
          </p:cNvCxnSpPr>
          <p:nvPr/>
        </p:nvCxnSpPr>
        <p:spPr>
          <a:xfrm rot="16200000" flipV="1">
            <a:off x="5929598" y="1750262"/>
            <a:ext cx="1052126" cy="826779"/>
          </a:xfrm>
          <a:prstGeom prst="bentConnector3">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endCxn id="12" idx="2"/>
          </p:cNvCxnSpPr>
          <p:nvPr/>
        </p:nvCxnSpPr>
        <p:spPr>
          <a:xfrm rot="5400000" flipH="1" flipV="1">
            <a:off x="7760100" y="1330475"/>
            <a:ext cx="468191" cy="2250290"/>
          </a:xfrm>
          <a:prstGeom prst="bentConnector3">
            <a:avLst>
              <a:gd name="adj1" fmla="val 50000"/>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9" idx="0"/>
            <a:endCxn id="10" idx="2"/>
          </p:cNvCxnSpPr>
          <p:nvPr/>
        </p:nvCxnSpPr>
        <p:spPr>
          <a:xfrm rot="5400000" flipH="1" flipV="1">
            <a:off x="3668680" y="4111129"/>
            <a:ext cx="638389" cy="1002356"/>
          </a:xfrm>
          <a:prstGeom prst="bentConnector3">
            <a:avLst>
              <a:gd name="adj1" fmla="val 50000"/>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7" idx="0"/>
            <a:endCxn id="10" idx="2"/>
          </p:cNvCxnSpPr>
          <p:nvPr/>
        </p:nvCxnSpPr>
        <p:spPr>
          <a:xfrm rot="16200000" flipV="1">
            <a:off x="5354437" y="3427728"/>
            <a:ext cx="638389" cy="2369158"/>
          </a:xfrm>
          <a:prstGeom prst="bentConnector3">
            <a:avLst>
              <a:gd name="adj1" fmla="val 50000"/>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0"/>
            <a:endCxn id="11" idx="2"/>
          </p:cNvCxnSpPr>
          <p:nvPr/>
        </p:nvCxnSpPr>
        <p:spPr>
          <a:xfrm rot="5400000" flipH="1" flipV="1">
            <a:off x="6171835" y="4234286"/>
            <a:ext cx="1383590" cy="10840"/>
          </a:xfrm>
          <a:prstGeom prst="bentConnector3">
            <a:avLst>
              <a:gd name="adj1" fmla="val 50000"/>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7" idx="0"/>
            <a:endCxn id="8" idx="1"/>
          </p:cNvCxnSpPr>
          <p:nvPr/>
        </p:nvCxnSpPr>
        <p:spPr>
          <a:xfrm rot="5400000" flipH="1" flipV="1">
            <a:off x="7167481" y="3782132"/>
            <a:ext cx="840099" cy="1458640"/>
          </a:xfrm>
          <a:prstGeom prst="bentConnector2">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11" idx="3"/>
          </p:cNvCxnSpPr>
          <p:nvPr/>
        </p:nvCxnSpPr>
        <p:spPr>
          <a:xfrm rot="16200000" flipV="1">
            <a:off x="8366226" y="2568895"/>
            <a:ext cx="516676" cy="1489187"/>
          </a:xfrm>
          <a:prstGeom prst="bentConnector2">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551329" y="3365563"/>
            <a:ext cx="2594248" cy="9855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WD4E (Part 2)</a:t>
            </a:r>
          </a:p>
          <a:p>
            <a:pPr algn="ctr"/>
            <a:r>
              <a:rPr lang="en-US" dirty="0" smtClean="0"/>
              <a:t>Design / Accessibility</a:t>
            </a:r>
          </a:p>
          <a:p>
            <a:pPr algn="ctr"/>
            <a:r>
              <a:rPr lang="en-US" dirty="0" smtClean="0"/>
              <a:t>1.5 Cr (9/10)</a:t>
            </a:r>
            <a:endParaRPr lang="en-US" dirty="0"/>
          </a:p>
        </p:txBody>
      </p:sp>
      <p:cxnSp>
        <p:nvCxnSpPr>
          <p:cNvPr id="20" name="Elbow Connector 19"/>
          <p:cNvCxnSpPr>
            <a:stCxn id="9" idx="1"/>
          </p:cNvCxnSpPr>
          <p:nvPr/>
        </p:nvCxnSpPr>
        <p:spPr>
          <a:xfrm rot="10800000">
            <a:off x="1848454" y="4351083"/>
            <a:ext cx="627323" cy="1042699"/>
          </a:xfrm>
          <a:prstGeom prst="bentConnector2">
            <a:avLst/>
          </a:prstGeom>
          <a:ln w="349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11" idx="1"/>
          </p:cNvCxnSpPr>
          <p:nvPr/>
        </p:nvCxnSpPr>
        <p:spPr>
          <a:xfrm rot="5400000" flipH="1" flipV="1">
            <a:off x="5053158" y="2491045"/>
            <a:ext cx="240866" cy="1369078"/>
          </a:xfrm>
          <a:prstGeom prst="bentConnector2">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itle 86"/>
          <p:cNvSpPr>
            <a:spLocks noGrp="1"/>
          </p:cNvSpPr>
          <p:nvPr>
            <p:ph type="title" idx="4294967295"/>
          </p:nvPr>
        </p:nvSpPr>
        <p:spPr>
          <a:xfrm>
            <a:off x="551328" y="752474"/>
            <a:ext cx="3937724" cy="1251137"/>
          </a:xfrm>
          <a:solidFill>
            <a:schemeClr val="bg1"/>
          </a:solidFill>
        </p:spPr>
        <p:txBody>
          <a:bodyPr>
            <a:normAutofit fontScale="90000"/>
          </a:bodyPr>
          <a:lstStyle/>
          <a:p>
            <a:pPr algn="ctr"/>
            <a:r>
              <a:rPr lang="en-US" dirty="0" smtClean="0"/>
              <a:t>Programming</a:t>
            </a:r>
            <a:br>
              <a:rPr lang="en-US" dirty="0" smtClean="0"/>
            </a:br>
            <a:r>
              <a:rPr lang="en-US" dirty="0" smtClean="0"/>
              <a:t>Curriculum</a:t>
            </a:r>
            <a:endParaRPr lang="en-US" dirty="0"/>
          </a:p>
        </p:txBody>
      </p:sp>
      <p:sp>
        <p:nvSpPr>
          <p:cNvPr id="23" name="Rounded Rectangle 22"/>
          <p:cNvSpPr/>
          <p:nvPr/>
        </p:nvSpPr>
        <p:spPr>
          <a:xfrm>
            <a:off x="5173591" y="116107"/>
            <a:ext cx="1737360" cy="3891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CS1</a:t>
            </a:r>
            <a:endParaRPr lang="en-US" dirty="0"/>
          </a:p>
        </p:txBody>
      </p:sp>
      <p:sp>
        <p:nvSpPr>
          <p:cNvPr id="24" name="Rounded Rectangle 23"/>
          <p:cNvSpPr/>
          <p:nvPr/>
        </p:nvSpPr>
        <p:spPr>
          <a:xfrm>
            <a:off x="1124381" y="6227311"/>
            <a:ext cx="10716520" cy="3891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Scratch/</a:t>
            </a:r>
            <a:r>
              <a:rPr lang="en-US" dirty="0" err="1" smtClean="0"/>
              <a:t>MindStorms</a:t>
            </a:r>
            <a:r>
              <a:rPr lang="en-US" dirty="0" smtClean="0"/>
              <a:t>/</a:t>
            </a:r>
            <a:r>
              <a:rPr lang="en-US" dirty="0" err="1" smtClean="0"/>
              <a:t>etc</a:t>
            </a:r>
            <a:r>
              <a:rPr lang="is-IS" dirty="0" smtClean="0"/>
              <a:t>…</a:t>
            </a:r>
            <a:r>
              <a:rPr lang="en-US" dirty="0" smtClean="0"/>
              <a:t> 6/7/8</a:t>
            </a:r>
            <a:endParaRPr lang="en-US" dirty="0"/>
          </a:p>
        </p:txBody>
      </p:sp>
    </p:spTree>
    <p:extLst>
      <p:ext uri="{BB962C8B-B14F-4D97-AF65-F5344CB8AC3E}">
        <p14:creationId xmlns:p14="http://schemas.microsoft.com/office/powerpoint/2010/main" val="1220856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7383B190-6BFB-422F-B667-06B7B25F09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21821" y="3812954"/>
            <a:ext cx="6465287" cy="1516014"/>
          </a:xfrm>
        </p:spPr>
        <p:txBody>
          <a:bodyPr vert="horz" lIns="91440" tIns="45720" rIns="91440" bIns="45720" rtlCol="0" anchor="b">
            <a:normAutofit fontScale="90000"/>
          </a:bodyPr>
          <a:lstStyle/>
          <a:p>
            <a:r>
              <a:rPr lang="en-US" sz="4800" kern="1200" dirty="0">
                <a:solidFill>
                  <a:srgbClr val="FFFFFF"/>
                </a:solidFill>
                <a:latin typeface="+mj-lt"/>
                <a:ea typeface="+mj-ea"/>
                <a:cs typeface="+mj-cs"/>
              </a:rPr>
              <a:t>Python for </a:t>
            </a:r>
            <a:r>
              <a:rPr lang="en-US" sz="7300" i="1" u="sng" kern="1200" dirty="0">
                <a:solidFill>
                  <a:srgbClr val="FFFFFF"/>
                </a:solidFill>
                <a:latin typeface="+mj-lt"/>
                <a:ea typeface="+mj-ea"/>
                <a:cs typeface="+mj-cs"/>
              </a:rPr>
              <a:t>Everybody</a:t>
            </a:r>
            <a:r>
              <a:rPr lang="en-US" sz="7300" kern="1200" dirty="0">
                <a:solidFill>
                  <a:srgbClr val="FFFFFF"/>
                </a:solidFill>
                <a:latin typeface="+mj-lt"/>
                <a:ea typeface="+mj-ea"/>
                <a:cs typeface="+mj-cs"/>
              </a:rPr>
              <a:t> </a:t>
            </a:r>
            <a:r>
              <a:rPr lang="en-US" sz="4800" kern="1200" dirty="0">
                <a:solidFill>
                  <a:srgbClr val="FFFFFF"/>
                </a:solidFill>
                <a:latin typeface="+mj-lt"/>
                <a:ea typeface="+mj-ea"/>
                <a:cs typeface="+mj-cs"/>
              </a:rPr>
              <a:t>- Everywhere</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1"/>
          <a:stretch/>
        </p:blipFill>
        <p:spPr>
          <a:xfrm>
            <a:off x="317635" y="299363"/>
            <a:ext cx="4160452" cy="3049204"/>
          </a:xfrm>
          <a:prstGeom prst="rect">
            <a:avLst/>
          </a:prstGeom>
        </p:spPr>
      </p:pic>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4296" y="299363"/>
            <a:ext cx="7217085" cy="3008188"/>
          </a:xfrm>
          <a:prstGeom prst="rect">
            <a:avLst/>
          </a:prstGeom>
        </p:spPr>
      </p:pic>
      <p:cxnSp>
        <p:nvCxnSpPr>
          <p:cNvPr id="13" name="Straight Connector 12">
            <a:extLst>
              <a:ext uri="{FF2B5EF4-FFF2-40B4-BE49-F238E27FC236}">
                <a16:creationId xmlns="" xmlns:a16="http://schemas.microsoft.com/office/drawing/2014/main" id="{ED28E597-4AF8-4D69-A9AB-A1EDC6156B0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r="-1"/>
          <a:stretch/>
        </p:blipFill>
        <p:spPr>
          <a:xfrm>
            <a:off x="317635" y="3509433"/>
            <a:ext cx="4160452" cy="3026833"/>
          </a:xfrm>
          <a:prstGeom prst="rect">
            <a:avLst/>
          </a:prstGeom>
        </p:spPr>
      </p:pic>
    </p:spTree>
    <p:extLst>
      <p:ext uri="{BB962C8B-B14F-4D97-AF65-F5344CB8AC3E}">
        <p14:creationId xmlns:p14="http://schemas.microsoft.com/office/powerpoint/2010/main" val="773030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53817" y="1339858"/>
            <a:ext cx="5294715" cy="4143114"/>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3467" y="1432514"/>
            <a:ext cx="5294716" cy="3957800"/>
          </a:xfrm>
          <a:prstGeom prst="rect">
            <a:avLst/>
          </a:prstGeom>
        </p:spPr>
      </p:pic>
      <p:pic>
        <p:nvPicPr>
          <p:cNvPr id="7" name="Picture 6">
            <a:extLst>
              <a:ext uri="{FF2B5EF4-FFF2-40B4-BE49-F238E27FC236}">
                <a16:creationId xmlns="" xmlns:a16="http://schemas.microsoft.com/office/drawing/2014/main" id="{CE105CA1-572B-A74C-B71B-DEC9FEEE18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0" y="0"/>
            <a:ext cx="12184380" cy="6858000"/>
          </a:xfrm>
          <a:prstGeom prst="rect">
            <a:avLst/>
          </a:prstGeom>
        </p:spPr>
      </p:pic>
      <p:sp>
        <p:nvSpPr>
          <p:cNvPr id="9" name="Title 1">
            <a:extLst>
              <a:ext uri="{FF2B5EF4-FFF2-40B4-BE49-F238E27FC236}">
                <a16:creationId xmlns="" xmlns:a16="http://schemas.microsoft.com/office/drawing/2014/main" id="{70065F74-A6B5-5143-8C01-AD0CF218D5E3}"/>
              </a:ext>
            </a:extLst>
          </p:cNvPr>
          <p:cNvSpPr>
            <a:spLocks noGrp="1"/>
          </p:cNvSpPr>
          <p:nvPr>
            <p:ph type="title"/>
          </p:nvPr>
        </p:nvSpPr>
        <p:spPr>
          <a:xfrm>
            <a:off x="702013" y="2573285"/>
            <a:ext cx="10515600" cy="1560970"/>
          </a:xfrm>
        </p:spPr>
        <p:txBody>
          <a:bodyPr anchor="t">
            <a:normAutofit/>
          </a:bodyPr>
          <a:lstStyle/>
          <a:p>
            <a:pPr>
              <a:lnSpc>
                <a:spcPct val="100000"/>
              </a:lnSpc>
            </a:pPr>
            <a:r>
              <a:rPr lang="en-US" b="1" dirty="0" smtClean="0">
                <a:solidFill>
                  <a:schemeClr val="bg1"/>
                </a:solidFill>
              </a:rPr>
              <a:t>Python for Everybody:</a:t>
            </a:r>
            <a:br>
              <a:rPr lang="en-US" b="1" dirty="0" smtClean="0">
                <a:solidFill>
                  <a:schemeClr val="bg1"/>
                </a:solidFill>
              </a:rPr>
            </a:br>
            <a:r>
              <a:rPr lang="en-US" b="1" dirty="0" smtClean="0">
                <a:solidFill>
                  <a:schemeClr val="bg1"/>
                </a:solidFill>
              </a:rPr>
              <a:t>The Python Language</a:t>
            </a:r>
            <a:endParaRPr lang="en-US" dirty="0">
              <a:solidFill>
                <a:schemeClr val="bg1"/>
              </a:solidFill>
            </a:endParaRPr>
          </a:p>
        </p:txBody>
      </p:sp>
      <p:pic>
        <p:nvPicPr>
          <p:cNvPr id="10" name="Picture 9">
            <a:extLst>
              <a:ext uri="{FF2B5EF4-FFF2-40B4-BE49-F238E27FC236}">
                <a16:creationId xmlns="" xmlns:a16="http://schemas.microsoft.com/office/drawing/2014/main" id="{71CF41DD-1BC5-7F4C-9E6A-23860221C0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400" y="337156"/>
            <a:ext cx="5257800" cy="1003300"/>
          </a:xfrm>
          <a:prstGeom prst="rect">
            <a:avLst/>
          </a:prstGeom>
        </p:spPr>
      </p:pic>
      <p:sp>
        <p:nvSpPr>
          <p:cNvPr id="2" name="TextBox 1"/>
          <p:cNvSpPr txBox="1"/>
          <p:nvPr/>
        </p:nvSpPr>
        <p:spPr>
          <a:xfrm>
            <a:off x="1601098" y="6032149"/>
            <a:ext cx="8674169" cy="369332"/>
          </a:xfrm>
          <a:prstGeom prst="rect">
            <a:avLst/>
          </a:prstGeom>
          <a:noFill/>
        </p:spPr>
        <p:txBody>
          <a:bodyPr wrap="none" rtlCol="0">
            <a:spAutoFit/>
          </a:bodyPr>
          <a:lstStyle/>
          <a:p>
            <a:r>
              <a:rPr lang="en-US" dirty="0">
                <a:solidFill>
                  <a:schemeClr val="bg1"/>
                </a:solidFill>
              </a:rPr>
              <a:t>Literacy in itself is no education. Literacy is not the end of education or even the beginning.</a:t>
            </a:r>
          </a:p>
        </p:txBody>
      </p:sp>
    </p:spTree>
    <p:extLst>
      <p:ext uri="{BB962C8B-B14F-4D97-AF65-F5344CB8AC3E}">
        <p14:creationId xmlns:p14="http://schemas.microsoft.com/office/powerpoint/2010/main" val="11609016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078456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7061" y="186745"/>
            <a:ext cx="9095409" cy="6145346"/>
          </a:xfrm>
          <a:prstGeom prst="rect">
            <a:avLst/>
          </a:prstGeom>
        </p:spPr>
      </p:pic>
      <p:sp>
        <p:nvSpPr>
          <p:cNvPr id="5" name="Rectangle 4"/>
          <p:cNvSpPr/>
          <p:nvPr/>
        </p:nvSpPr>
        <p:spPr>
          <a:xfrm>
            <a:off x="2822440" y="6332091"/>
            <a:ext cx="6017032" cy="369332"/>
          </a:xfrm>
          <a:prstGeom prst="rect">
            <a:avLst/>
          </a:prstGeom>
        </p:spPr>
        <p:txBody>
          <a:bodyPr wrap="none">
            <a:spAutoFit/>
          </a:bodyPr>
          <a:lstStyle/>
          <a:p>
            <a:r>
              <a:rPr lang="en-US" dirty="0"/>
              <a:t>https://</a:t>
            </a:r>
            <a:r>
              <a:rPr lang="en-US" dirty="0" err="1"/>
              <a:t>www.quora.com</a:t>
            </a:r>
            <a:r>
              <a:rPr lang="en-US" dirty="0"/>
              <a:t>/What-is-the-next-big-thing-in-Python</a:t>
            </a:r>
          </a:p>
        </p:txBody>
      </p:sp>
    </p:spTree>
    <p:extLst>
      <p:ext uri="{BB962C8B-B14F-4D97-AF65-F5344CB8AC3E}">
        <p14:creationId xmlns:p14="http://schemas.microsoft.com/office/powerpoint/2010/main" val="947278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53817" y="1339858"/>
            <a:ext cx="5294715" cy="4143114"/>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3467" y="1432514"/>
            <a:ext cx="5294716" cy="3957800"/>
          </a:xfrm>
          <a:prstGeom prst="rect">
            <a:avLst/>
          </a:prstGeom>
        </p:spPr>
      </p:pic>
      <p:pic>
        <p:nvPicPr>
          <p:cNvPr id="7" name="Picture 6">
            <a:extLst>
              <a:ext uri="{FF2B5EF4-FFF2-40B4-BE49-F238E27FC236}">
                <a16:creationId xmlns="" xmlns:a16="http://schemas.microsoft.com/office/drawing/2014/main" id="{CE105CA1-572B-A74C-B71B-DEC9FEEE18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0" y="0"/>
            <a:ext cx="12184380" cy="6858000"/>
          </a:xfrm>
          <a:prstGeom prst="rect">
            <a:avLst/>
          </a:prstGeom>
        </p:spPr>
      </p:pic>
      <p:sp>
        <p:nvSpPr>
          <p:cNvPr id="9" name="Title 1">
            <a:extLst>
              <a:ext uri="{FF2B5EF4-FFF2-40B4-BE49-F238E27FC236}">
                <a16:creationId xmlns="" xmlns:a16="http://schemas.microsoft.com/office/drawing/2014/main" id="{70065F74-A6B5-5143-8C01-AD0CF218D5E3}"/>
              </a:ext>
            </a:extLst>
          </p:cNvPr>
          <p:cNvSpPr>
            <a:spLocks noGrp="1"/>
          </p:cNvSpPr>
          <p:nvPr>
            <p:ph type="title"/>
          </p:nvPr>
        </p:nvSpPr>
        <p:spPr>
          <a:xfrm>
            <a:off x="702013" y="2573284"/>
            <a:ext cx="10515600" cy="2117985"/>
          </a:xfrm>
        </p:spPr>
        <p:txBody>
          <a:bodyPr anchor="t">
            <a:normAutofit/>
          </a:bodyPr>
          <a:lstStyle/>
          <a:p>
            <a:pPr>
              <a:lnSpc>
                <a:spcPct val="100000"/>
              </a:lnSpc>
            </a:pPr>
            <a:r>
              <a:rPr lang="en-US" b="1" dirty="0" smtClean="0">
                <a:solidFill>
                  <a:schemeClr val="bg1"/>
                </a:solidFill>
              </a:rPr>
              <a:t>Python for Everybody:</a:t>
            </a:r>
            <a:br>
              <a:rPr lang="en-US" b="1" dirty="0" smtClean="0">
                <a:solidFill>
                  <a:schemeClr val="bg1"/>
                </a:solidFill>
              </a:rPr>
            </a:br>
            <a:r>
              <a:rPr lang="en-US" b="1" dirty="0" smtClean="0">
                <a:solidFill>
                  <a:schemeClr val="bg1"/>
                </a:solidFill>
              </a:rPr>
              <a:t>The </a:t>
            </a:r>
            <a:r>
              <a:rPr lang="en-US" b="1" smtClean="0">
                <a:solidFill>
                  <a:schemeClr val="bg1"/>
                </a:solidFill>
              </a:rPr>
              <a:t>Largest Programming</a:t>
            </a:r>
            <a:br>
              <a:rPr lang="en-US" b="1" smtClean="0">
                <a:solidFill>
                  <a:schemeClr val="bg1"/>
                </a:solidFill>
              </a:rPr>
            </a:br>
            <a:r>
              <a:rPr lang="en-US" b="1" smtClean="0">
                <a:solidFill>
                  <a:schemeClr val="bg1"/>
                </a:solidFill>
              </a:rPr>
              <a:t>Course in the World</a:t>
            </a:r>
            <a:endParaRPr lang="en-US" dirty="0">
              <a:solidFill>
                <a:schemeClr val="bg1"/>
              </a:solidFill>
            </a:endParaRPr>
          </a:p>
        </p:txBody>
      </p:sp>
      <p:pic>
        <p:nvPicPr>
          <p:cNvPr id="10" name="Picture 9">
            <a:extLst>
              <a:ext uri="{FF2B5EF4-FFF2-40B4-BE49-F238E27FC236}">
                <a16:creationId xmlns="" xmlns:a16="http://schemas.microsoft.com/office/drawing/2014/main" id="{71CF41DD-1BC5-7F4C-9E6A-23860221C0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400" y="337156"/>
            <a:ext cx="5257800" cy="1003300"/>
          </a:xfrm>
          <a:prstGeom prst="rect">
            <a:avLst/>
          </a:prstGeom>
        </p:spPr>
      </p:pic>
      <p:sp>
        <p:nvSpPr>
          <p:cNvPr id="2" name="TextBox 1"/>
          <p:cNvSpPr txBox="1"/>
          <p:nvPr/>
        </p:nvSpPr>
        <p:spPr>
          <a:xfrm>
            <a:off x="1601098" y="6032149"/>
            <a:ext cx="8674169" cy="369332"/>
          </a:xfrm>
          <a:prstGeom prst="rect">
            <a:avLst/>
          </a:prstGeom>
          <a:noFill/>
        </p:spPr>
        <p:txBody>
          <a:bodyPr wrap="none" rtlCol="0">
            <a:spAutoFit/>
          </a:bodyPr>
          <a:lstStyle/>
          <a:p>
            <a:r>
              <a:rPr lang="en-US" dirty="0">
                <a:solidFill>
                  <a:schemeClr val="bg1"/>
                </a:solidFill>
              </a:rPr>
              <a:t>Literacy in itself is no education. Literacy is not the end of education or even the beginning.</a:t>
            </a:r>
          </a:p>
        </p:txBody>
      </p:sp>
    </p:spTree>
    <p:extLst>
      <p:ext uri="{BB962C8B-B14F-4D97-AF65-F5344CB8AC3E}">
        <p14:creationId xmlns:p14="http://schemas.microsoft.com/office/powerpoint/2010/main" val="2803989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886" y="6284464"/>
            <a:ext cx="8229600" cy="369332"/>
          </a:xfrm>
          <a:prstGeom prst="rect">
            <a:avLst/>
          </a:prstGeom>
        </p:spPr>
        <p:txBody>
          <a:bodyPr wrap="square">
            <a:spAutoFit/>
          </a:bodyPr>
          <a:lstStyle/>
          <a:p>
            <a:r>
              <a:rPr lang="en-US" dirty="0"/>
              <a:t>https://</a:t>
            </a:r>
            <a:r>
              <a:rPr lang="en-US" dirty="0" err="1"/>
              <a:t>stackoverflow.blog</a:t>
            </a:r>
            <a:r>
              <a:rPr lang="en-US" dirty="0"/>
              <a:t>/2017/09/06/incredible-growth-python/</a:t>
            </a:r>
          </a:p>
        </p:txBody>
      </p:sp>
      <p:pic>
        <p:nvPicPr>
          <p:cNvPr id="1026" name="Picture 2" descr="https://zgab33vy595fw5zq-zippykid.netdna-ssl.com/wp-content/uploads/2017/09/growth_major_languages-1-1024x878.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97943" y="388943"/>
            <a:ext cx="6740447" cy="577940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061E1542-8C88-2340-BBB1-0A21C495E3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05846" y="6232560"/>
            <a:ext cx="518099" cy="373513"/>
          </a:xfrm>
          <a:prstGeom prst="rect">
            <a:avLst/>
          </a:prstGeom>
        </p:spPr>
      </p:pic>
      <p:pic>
        <p:nvPicPr>
          <p:cNvPr id="6" name="Picture 2" descr="oursera Logo"/>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19033" y="5504820"/>
            <a:ext cx="1838681" cy="373969"/>
          </a:xfrm>
          <a:prstGeom prst="rect">
            <a:avLst/>
          </a:prstGeom>
          <a:noFill/>
          <a:ln w="12700">
            <a:solidFill>
              <a:srgbClr val="222A35">
                <a:alpha val="54902"/>
              </a:srgbClr>
            </a:solidFill>
          </a:ln>
          <a:extLst>
            <a:ext uri="{909E8E84-426E-40DD-AFC4-6F175D3DCCD1}">
              <a14:hiddenFill xmlns:a14="http://schemas.microsoft.com/office/drawing/2010/main">
                <a:solidFill>
                  <a:srgbClr val="FFFFFF"/>
                </a:solidFill>
              </a14:hiddenFill>
            </a:ext>
          </a:extLst>
        </p:spPr>
      </p:pic>
      <p:cxnSp>
        <p:nvCxnSpPr>
          <p:cNvPr id="3" name="Straight Arrow Connector 2"/>
          <p:cNvCxnSpPr>
            <a:stCxn id="6" idx="3"/>
          </p:cNvCxnSpPr>
          <p:nvPr/>
        </p:nvCxnSpPr>
        <p:spPr>
          <a:xfrm>
            <a:off x="2757714" y="5691805"/>
            <a:ext cx="1582057" cy="1869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7945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793343" cy="1325563"/>
          </a:xfrm>
        </p:spPr>
        <p:txBody>
          <a:bodyPr/>
          <a:lstStyle/>
          <a:p>
            <a:r>
              <a:rPr lang="en-US" dirty="0" smtClean="0"/>
              <a:t>Why Python?</a:t>
            </a:r>
            <a:endParaRPr lang="en-US" dirty="0"/>
          </a:p>
        </p:txBody>
      </p:sp>
      <p:sp>
        <p:nvSpPr>
          <p:cNvPr id="3" name="Content Placeholder 2"/>
          <p:cNvSpPr>
            <a:spLocks noGrp="1"/>
          </p:cNvSpPr>
          <p:nvPr>
            <p:ph idx="1"/>
          </p:nvPr>
        </p:nvSpPr>
        <p:spPr>
          <a:xfrm>
            <a:off x="838200" y="1825625"/>
            <a:ext cx="4793343" cy="4351338"/>
          </a:xfrm>
        </p:spPr>
        <p:txBody>
          <a:bodyPr/>
          <a:lstStyle/>
          <a:p>
            <a:r>
              <a:rPr lang="en-US" dirty="0" smtClean="0"/>
              <a:t>The core of Python is small and easy to understand</a:t>
            </a:r>
          </a:p>
          <a:p>
            <a:r>
              <a:rPr lang="en-US" dirty="0" smtClean="0"/>
              <a:t>Python is easily expanded using C when performance is critical</a:t>
            </a:r>
          </a:p>
          <a:p>
            <a:r>
              <a:rPr lang="en-US" dirty="0" smtClean="0"/>
              <a:t>Python absorbs applications and turns them into libraries</a:t>
            </a:r>
          </a:p>
          <a:p>
            <a:r>
              <a:rPr lang="en-US" dirty="0" smtClean="0"/>
              <a:t>Python </a:t>
            </a:r>
            <a:r>
              <a:rPr lang="en-US" smtClean="0"/>
              <a:t>loves orchestration</a:t>
            </a:r>
            <a:endParaRPr lang="en-US" dirty="0"/>
          </a:p>
        </p:txBody>
      </p:sp>
      <p:grpSp>
        <p:nvGrpSpPr>
          <p:cNvPr id="4" name="Group 3"/>
          <p:cNvGrpSpPr/>
          <p:nvPr/>
        </p:nvGrpSpPr>
        <p:grpSpPr>
          <a:xfrm>
            <a:off x="6023428" y="732486"/>
            <a:ext cx="5653314" cy="5112366"/>
            <a:chOff x="377371" y="572829"/>
            <a:chExt cx="5653314" cy="5112366"/>
          </a:xfrm>
        </p:grpSpPr>
        <p:sp>
          <p:nvSpPr>
            <p:cNvPr id="5" name="Oval 4"/>
            <p:cNvSpPr/>
            <p:nvPr/>
          </p:nvSpPr>
          <p:spPr>
            <a:xfrm>
              <a:off x="2939142" y="2714171"/>
              <a:ext cx="3091543" cy="899886"/>
            </a:xfrm>
            <a:prstGeom prst="ellipse">
              <a:avLst/>
            </a:prstGeom>
            <a:solidFill>
              <a:srgbClr val="2E75B6">
                <a:alpha val="56078"/>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          Data  Mining</a:t>
              </a:r>
              <a:endParaRPr lang="en-US" sz="2000" dirty="0"/>
            </a:p>
          </p:txBody>
        </p:sp>
        <p:sp>
          <p:nvSpPr>
            <p:cNvPr id="6" name="Oval 5"/>
            <p:cNvSpPr/>
            <p:nvPr/>
          </p:nvSpPr>
          <p:spPr>
            <a:xfrm>
              <a:off x="377371" y="2714171"/>
              <a:ext cx="3091543" cy="899886"/>
            </a:xfrm>
            <a:prstGeom prst="ellipse">
              <a:avLst/>
            </a:prstGeom>
            <a:solidFill>
              <a:srgbClr val="2E75B6">
                <a:alpha val="56078"/>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AI / ML</a:t>
              </a:r>
              <a:endParaRPr lang="en-US" dirty="0"/>
            </a:p>
          </p:txBody>
        </p:sp>
        <p:sp>
          <p:nvSpPr>
            <p:cNvPr id="7" name="Oval 6"/>
            <p:cNvSpPr/>
            <p:nvPr/>
          </p:nvSpPr>
          <p:spPr>
            <a:xfrm rot="18472701">
              <a:off x="2445657" y="1668658"/>
              <a:ext cx="3091543" cy="899886"/>
            </a:xfrm>
            <a:prstGeom prst="ellipse">
              <a:avLst/>
            </a:prstGeom>
            <a:solidFill>
              <a:srgbClr val="2E75B6">
                <a:alpha val="56078"/>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Computation</a:t>
              </a:r>
              <a:endParaRPr lang="en-US" sz="2000" dirty="0"/>
            </a:p>
          </p:txBody>
        </p:sp>
        <p:sp>
          <p:nvSpPr>
            <p:cNvPr id="8" name="Oval 7"/>
            <p:cNvSpPr/>
            <p:nvPr/>
          </p:nvSpPr>
          <p:spPr>
            <a:xfrm rot="2726539">
              <a:off x="791027" y="1776318"/>
              <a:ext cx="3091543" cy="899886"/>
            </a:xfrm>
            <a:prstGeom prst="ellipse">
              <a:avLst/>
            </a:prstGeom>
            <a:solidFill>
              <a:srgbClr val="2E75B6">
                <a:alpha val="56078"/>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Statistics</a:t>
              </a:r>
              <a:endParaRPr lang="en-US" sz="2000" dirty="0"/>
            </a:p>
          </p:txBody>
        </p:sp>
        <p:sp>
          <p:nvSpPr>
            <p:cNvPr id="9" name="Oval 8"/>
            <p:cNvSpPr/>
            <p:nvPr/>
          </p:nvSpPr>
          <p:spPr>
            <a:xfrm rot="3260753">
              <a:off x="2375289" y="3689481"/>
              <a:ext cx="3091543" cy="89988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a:t>
              </a:r>
              <a:endParaRPr lang="en-US" sz="2000" dirty="0">
                <a:solidFill>
                  <a:schemeClr val="tx1"/>
                </a:solidFill>
              </a:endParaRPr>
            </a:p>
          </p:txBody>
        </p:sp>
        <p:sp>
          <p:nvSpPr>
            <p:cNvPr id="10" name="Oval 9"/>
            <p:cNvSpPr/>
            <p:nvPr/>
          </p:nvSpPr>
          <p:spPr>
            <a:xfrm rot="18778361">
              <a:off x="801023" y="3585826"/>
              <a:ext cx="3091543" cy="899886"/>
            </a:xfrm>
            <a:prstGeom prst="ellipse">
              <a:avLst/>
            </a:prstGeom>
            <a:solidFill>
              <a:srgbClr val="2E75B6">
                <a:alpha val="56078"/>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Web Apps                </a:t>
              </a:r>
              <a:endParaRPr lang="en-US" sz="2000" dirty="0"/>
            </a:p>
          </p:txBody>
        </p:sp>
        <p:sp>
          <p:nvSpPr>
            <p:cNvPr id="11" name="Oval 10"/>
            <p:cNvSpPr/>
            <p:nvPr/>
          </p:nvSpPr>
          <p:spPr>
            <a:xfrm>
              <a:off x="2939142" y="2839114"/>
              <a:ext cx="558799" cy="55879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pic>
        <p:nvPicPr>
          <p:cNvPr id="12" name="Picture 11">
            <a:extLst>
              <a:ext uri="{FF2B5EF4-FFF2-40B4-BE49-F238E27FC236}">
                <a16:creationId xmlns:a16="http://schemas.microsoft.com/office/drawing/2014/main" xmlns="" id="{061E1542-8C88-2340-BBB1-0A21C495E3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05846" y="6232560"/>
            <a:ext cx="518099" cy="373513"/>
          </a:xfrm>
          <a:prstGeom prst="rect">
            <a:avLst/>
          </a:prstGeom>
        </p:spPr>
      </p:pic>
    </p:spTree>
    <p:extLst>
      <p:ext uri="{BB962C8B-B14F-4D97-AF65-F5344CB8AC3E}">
        <p14:creationId xmlns:p14="http://schemas.microsoft.com/office/powerpoint/2010/main" val="17098021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Comparison</a:t>
            </a:r>
            <a:endParaRPr lang="en-US" dirty="0"/>
          </a:p>
        </p:txBody>
      </p:sp>
      <p:sp>
        <p:nvSpPr>
          <p:cNvPr id="3" name="Content Placeholder 2"/>
          <p:cNvSpPr>
            <a:spLocks noGrp="1"/>
          </p:cNvSpPr>
          <p:nvPr>
            <p:ph idx="1"/>
          </p:nvPr>
        </p:nvSpPr>
        <p:spPr>
          <a:xfrm>
            <a:off x="838200" y="3788229"/>
            <a:ext cx="10515600" cy="2388734"/>
          </a:xfrm>
        </p:spPr>
        <p:txBody>
          <a:bodyPr>
            <a:normAutofit fontScale="92500"/>
          </a:bodyPr>
          <a:lstStyle/>
          <a:p>
            <a:r>
              <a:rPr lang="en-US" dirty="0" smtClean="0"/>
              <a:t>Java </a:t>
            </a:r>
            <a:r>
              <a:rPr lang="en-US" dirty="0" err="1" smtClean="0"/>
              <a:t>int</a:t>
            </a:r>
            <a:r>
              <a:rPr lang="en-US" dirty="0" smtClean="0"/>
              <a:t> (primitive) versus Integer (object)</a:t>
            </a:r>
          </a:p>
          <a:p>
            <a:r>
              <a:rPr lang="en-US" dirty="0" smtClean="0"/>
              <a:t>PHP </a:t>
            </a:r>
            <a:r>
              <a:rPr lang="mr-IN" dirty="0" smtClean="0"/>
              <a:t>–</a:t>
            </a:r>
            <a:r>
              <a:rPr lang="en-US" dirty="0" smtClean="0"/>
              <a:t> arrays are primitives</a:t>
            </a:r>
          </a:p>
          <a:p>
            <a:r>
              <a:rPr lang="en-US" dirty="0" smtClean="0"/>
              <a:t>Ease of plugging in powerful "native" / C extensions to Python (PHP too)</a:t>
            </a:r>
          </a:p>
          <a:p>
            <a:r>
              <a:rPr lang="en-US" dirty="0" smtClean="0"/>
              <a:t>Java / C# - data structure shape must be pre-agreed all the way down</a:t>
            </a:r>
          </a:p>
          <a:p>
            <a:r>
              <a:rPr lang="mr-IN" dirty="0" smtClean="0"/>
              <a:t>…</a:t>
            </a:r>
            <a:r>
              <a:rPr lang="en-US" dirty="0" smtClean="0"/>
              <a:t>.</a:t>
            </a:r>
            <a:endParaRPr lang="en-US" dirty="0"/>
          </a:p>
        </p:txBody>
      </p:sp>
      <p:graphicFrame>
        <p:nvGraphicFramePr>
          <p:cNvPr id="5" name="Content Placeholder 3"/>
          <p:cNvGraphicFramePr>
            <a:graphicFrameLocks/>
          </p:cNvGraphicFramePr>
          <p:nvPr>
            <p:extLst/>
          </p:nvPr>
        </p:nvGraphicFramePr>
        <p:xfrm>
          <a:off x="838200" y="1549854"/>
          <a:ext cx="10515600" cy="2021840"/>
        </p:xfrm>
        <a:graphic>
          <a:graphicData uri="http://schemas.openxmlformats.org/drawingml/2006/table">
            <a:tbl>
              <a:tblPr firstRow="1" bandRow="1">
                <a:tableStyleId>{5C22544A-7EE6-4342-B048-85BDC9FD1C3A}</a:tableStyleId>
              </a:tblPr>
              <a:tblGrid>
                <a:gridCol w="1752600"/>
                <a:gridCol w="1752600"/>
                <a:gridCol w="1752600"/>
                <a:gridCol w="1752600"/>
                <a:gridCol w="1752600"/>
                <a:gridCol w="1752600"/>
              </a:tblGrid>
              <a:tr h="370840">
                <a:tc>
                  <a:txBody>
                    <a:bodyPr/>
                    <a:lstStyle/>
                    <a:p>
                      <a:r>
                        <a:rPr lang="en-US" dirty="0" smtClean="0"/>
                        <a:t>Language</a:t>
                      </a:r>
                      <a:endParaRPr lang="en-US" dirty="0"/>
                    </a:p>
                  </a:txBody>
                  <a:tcPr/>
                </a:tc>
                <a:tc>
                  <a:txBody>
                    <a:bodyPr/>
                    <a:lstStyle/>
                    <a:p>
                      <a:r>
                        <a:rPr lang="en-US" dirty="0" smtClean="0"/>
                        <a:t>Python</a:t>
                      </a:r>
                      <a:endParaRPr lang="en-US" dirty="0"/>
                    </a:p>
                  </a:txBody>
                  <a:tcPr/>
                </a:tc>
                <a:tc>
                  <a:txBody>
                    <a:bodyPr/>
                    <a:lstStyle/>
                    <a:p>
                      <a:r>
                        <a:rPr lang="en-US" dirty="0" smtClean="0"/>
                        <a:t>PHP</a:t>
                      </a:r>
                      <a:endParaRPr lang="en-US" dirty="0"/>
                    </a:p>
                  </a:txBody>
                  <a:tcPr/>
                </a:tc>
                <a:tc>
                  <a:txBody>
                    <a:bodyPr/>
                    <a:lstStyle/>
                    <a:p>
                      <a:r>
                        <a:rPr lang="en-US" dirty="0" smtClean="0"/>
                        <a:t>JavaScript</a:t>
                      </a:r>
                      <a:endParaRPr lang="en-US" dirty="0"/>
                    </a:p>
                  </a:txBody>
                  <a:tcPr/>
                </a:tc>
                <a:tc>
                  <a:txBody>
                    <a:bodyPr/>
                    <a:lstStyle/>
                    <a:p>
                      <a:r>
                        <a:rPr lang="en-US" dirty="0" smtClean="0"/>
                        <a:t>Java</a:t>
                      </a:r>
                      <a:endParaRPr lang="en-US" dirty="0"/>
                    </a:p>
                  </a:txBody>
                  <a:tcPr/>
                </a:tc>
                <a:tc>
                  <a:txBody>
                    <a:bodyPr/>
                    <a:lstStyle/>
                    <a:p>
                      <a:r>
                        <a:rPr lang="en-US" dirty="0" smtClean="0"/>
                        <a:t>C#</a:t>
                      </a:r>
                      <a:endParaRPr lang="en-US" dirty="0"/>
                    </a:p>
                  </a:txBody>
                  <a:tcPr/>
                </a:tc>
              </a:tr>
              <a:tr h="370840">
                <a:tc>
                  <a:txBody>
                    <a:bodyPr/>
                    <a:lstStyle/>
                    <a:p>
                      <a:r>
                        <a:rPr lang="en-US" dirty="0" smtClean="0"/>
                        <a:t>Linear</a:t>
                      </a:r>
                      <a:endParaRPr lang="en-US" dirty="0"/>
                    </a:p>
                  </a:txBody>
                  <a:tcPr/>
                </a:tc>
                <a:tc>
                  <a:txBody>
                    <a:bodyPr/>
                    <a:lstStyle/>
                    <a:p>
                      <a:r>
                        <a:rPr lang="en-US" dirty="0" smtClean="0"/>
                        <a:t>List / Tuple</a:t>
                      </a:r>
                      <a:endParaRPr lang="en-US" dirty="0"/>
                    </a:p>
                  </a:txBody>
                  <a:tcPr/>
                </a:tc>
                <a:tc>
                  <a:txBody>
                    <a:bodyPr/>
                    <a:lstStyle/>
                    <a:p>
                      <a:r>
                        <a:rPr lang="en-US" dirty="0" smtClean="0"/>
                        <a:t>Associative Array</a:t>
                      </a:r>
                      <a:endParaRPr lang="en-US" dirty="0"/>
                    </a:p>
                  </a:txBody>
                  <a:tcPr/>
                </a:tc>
                <a:tc>
                  <a:txBody>
                    <a:bodyPr/>
                    <a:lstStyle/>
                    <a:p>
                      <a:r>
                        <a:rPr lang="en-US" dirty="0" smtClean="0"/>
                        <a:t>Array </a:t>
                      </a:r>
                      <a:endParaRPr lang="en-US" dirty="0"/>
                    </a:p>
                  </a:txBody>
                  <a:tcPr/>
                </a:tc>
                <a:tc>
                  <a:txBody>
                    <a:bodyPr/>
                    <a:lstStyle/>
                    <a:p>
                      <a:r>
                        <a:rPr lang="en-US" dirty="0" smtClean="0"/>
                        <a:t>List&lt;T&gt; / Array</a:t>
                      </a:r>
                    </a:p>
                  </a:txBody>
                  <a:tcPr/>
                </a:tc>
                <a:tc>
                  <a:txBody>
                    <a:bodyPr/>
                    <a:lstStyle/>
                    <a:p>
                      <a:r>
                        <a:rPr lang="en-US" dirty="0" smtClean="0"/>
                        <a:t>List&lt;T&gt;</a:t>
                      </a:r>
                      <a:endParaRPr lang="en-US" dirty="0"/>
                    </a:p>
                  </a:txBody>
                  <a:tcPr/>
                </a:tc>
              </a:tr>
              <a:tr h="370840">
                <a:tc>
                  <a:txBody>
                    <a:bodyPr/>
                    <a:lstStyle/>
                    <a:p>
                      <a:r>
                        <a:rPr lang="en-US" dirty="0" smtClean="0"/>
                        <a:t>Key / Value</a:t>
                      </a:r>
                      <a:endParaRPr lang="en-US" dirty="0"/>
                    </a:p>
                  </a:txBody>
                  <a:tcPr/>
                </a:tc>
                <a:tc>
                  <a:txBody>
                    <a:bodyPr/>
                    <a:lstStyle/>
                    <a:p>
                      <a:r>
                        <a:rPr lang="en-US" dirty="0" smtClean="0"/>
                        <a:t>Dictionary</a:t>
                      </a:r>
                      <a:endParaRPr lang="en-US" dirty="0"/>
                    </a:p>
                  </a:txBody>
                  <a:tcPr/>
                </a:tc>
                <a:tc>
                  <a:txBody>
                    <a:bodyPr/>
                    <a:lstStyle/>
                    <a:p>
                      <a:r>
                        <a:rPr lang="en-US" dirty="0" smtClean="0"/>
                        <a:t>Associative Array / Object</a:t>
                      </a:r>
                      <a:endParaRPr lang="en-US" dirty="0"/>
                    </a:p>
                  </a:txBody>
                  <a:tcPr/>
                </a:tc>
                <a:tc>
                  <a:txBody>
                    <a:bodyPr/>
                    <a:lstStyle/>
                    <a:p>
                      <a:r>
                        <a:rPr lang="en-US" dirty="0" smtClean="0"/>
                        <a:t>Object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Map&lt;K,V&gt;</a:t>
                      </a:r>
                      <a:endParaRPr lang="en-US" dirty="0" smtClean="0"/>
                    </a:p>
                    <a:p>
                      <a:endParaRPr lang="en-US" dirty="0"/>
                    </a:p>
                  </a:txBody>
                  <a:tcPr/>
                </a:tc>
                <a:tc>
                  <a:txBody>
                    <a:bodyPr/>
                    <a:lstStyle/>
                    <a:p>
                      <a:r>
                        <a:rPr lang="en-US" sz="1800" b="0" i="0" kern="1200" dirty="0" smtClean="0">
                          <a:solidFill>
                            <a:schemeClr val="dk1"/>
                          </a:solidFill>
                          <a:effectLst/>
                          <a:latin typeface="+mn-lt"/>
                          <a:ea typeface="+mn-ea"/>
                          <a:cs typeface="+mn-cs"/>
                        </a:rPr>
                        <a:t>Dictionary&lt;</a:t>
                      </a:r>
                      <a:r>
                        <a:rPr lang="en-US" sz="1800" b="0" i="0" kern="1200" dirty="0" err="1" smtClean="0">
                          <a:solidFill>
                            <a:schemeClr val="dk1"/>
                          </a:solidFill>
                          <a:effectLst/>
                          <a:latin typeface="+mn-lt"/>
                          <a:ea typeface="+mn-ea"/>
                          <a:cs typeface="+mn-cs"/>
                        </a:rPr>
                        <a:t>TKey,TValue</a:t>
                      </a:r>
                      <a:r>
                        <a:rPr lang="en-US" sz="1800" b="0" i="0" kern="1200" dirty="0" smtClean="0">
                          <a:solidFill>
                            <a:schemeClr val="dk1"/>
                          </a:solidFill>
                          <a:effectLst/>
                          <a:latin typeface="+mn-lt"/>
                          <a:ea typeface="+mn-ea"/>
                          <a:cs typeface="+mn-cs"/>
                        </a:rPr>
                        <a:t>&gt;</a:t>
                      </a:r>
                      <a:endParaRPr lang="en-US" dirty="0"/>
                    </a:p>
                  </a:txBody>
                  <a:tcPr/>
                </a:tc>
              </a:tr>
              <a:tr h="370840">
                <a:tc>
                  <a:txBody>
                    <a:bodyPr/>
                    <a:lstStyle/>
                    <a:p>
                      <a:r>
                        <a:rPr lang="en-US" dirty="0" smtClean="0"/>
                        <a:t>Packaging</a:t>
                      </a:r>
                      <a:endParaRPr lang="en-US" dirty="0"/>
                    </a:p>
                  </a:txBody>
                  <a:tcPr/>
                </a:tc>
                <a:tc>
                  <a:txBody>
                    <a:bodyPr/>
                    <a:lstStyle/>
                    <a:p>
                      <a:r>
                        <a:rPr lang="en-US" dirty="0" smtClean="0"/>
                        <a:t>Simple</a:t>
                      </a:r>
                      <a:endParaRPr lang="en-US" dirty="0"/>
                    </a:p>
                  </a:txBody>
                  <a:tcPr/>
                </a:tc>
                <a:tc>
                  <a:txBody>
                    <a:bodyPr/>
                    <a:lstStyle/>
                    <a:p>
                      <a:r>
                        <a:rPr lang="en-US" dirty="0" smtClean="0"/>
                        <a:t>Simple</a:t>
                      </a:r>
                      <a:endParaRPr lang="en-US" dirty="0"/>
                    </a:p>
                  </a:txBody>
                  <a:tcPr/>
                </a:tc>
                <a:tc>
                  <a:txBody>
                    <a:bodyPr/>
                    <a:lstStyle/>
                    <a:p>
                      <a:r>
                        <a:rPr lang="en-US" dirty="0" smtClean="0"/>
                        <a:t>Mishmash</a:t>
                      </a:r>
                      <a:endParaRPr lang="en-US" dirty="0"/>
                    </a:p>
                  </a:txBody>
                  <a:tcPr/>
                </a:tc>
                <a:tc>
                  <a:txBody>
                    <a:bodyPr/>
                    <a:lstStyle/>
                    <a:p>
                      <a:r>
                        <a:rPr lang="en-US" dirty="0" smtClean="0"/>
                        <a:t>Maven</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9868713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2 versus Python 3</a:t>
            </a:r>
            <a:endParaRPr lang="en-US" dirty="0"/>
          </a:p>
        </p:txBody>
      </p:sp>
      <p:sp>
        <p:nvSpPr>
          <p:cNvPr id="3" name="Content Placeholder 2"/>
          <p:cNvSpPr>
            <a:spLocks noGrp="1"/>
          </p:cNvSpPr>
          <p:nvPr>
            <p:ph idx="1"/>
          </p:nvPr>
        </p:nvSpPr>
        <p:spPr/>
        <p:txBody>
          <a:bodyPr/>
          <a:lstStyle/>
          <a:p>
            <a:r>
              <a:rPr lang="en-US" dirty="0" smtClean="0"/>
              <a:t>There were a set of "features" that were seen as important for Python that would break Python 2 programs</a:t>
            </a:r>
          </a:p>
          <a:p>
            <a:r>
              <a:rPr lang="en-US" dirty="0" smtClean="0"/>
              <a:t>Python 2 did not support Unicode well </a:t>
            </a:r>
            <a:r>
              <a:rPr lang="mr-IN" dirty="0" smtClean="0"/>
              <a:t>–</a:t>
            </a:r>
            <a:r>
              <a:rPr lang="en-US" dirty="0" smtClean="0"/>
              <a:t> relevant only in western cultures with Latin character sets</a:t>
            </a:r>
          </a:p>
          <a:p>
            <a:r>
              <a:rPr lang="en-US" dirty="0"/>
              <a:t>There won't be a Python </a:t>
            </a:r>
            <a:r>
              <a:rPr lang="en-US" dirty="0" smtClean="0"/>
              <a:t>4 </a:t>
            </a:r>
            <a:r>
              <a:rPr lang="mr-IN" dirty="0" smtClean="0"/>
              <a:t>–</a:t>
            </a:r>
            <a:r>
              <a:rPr lang="en-US" dirty="0" smtClean="0"/>
              <a:t> It took 15+ years to figure out what was needed to make Python 3</a:t>
            </a:r>
            <a:endParaRPr lang="en-US" dirty="0"/>
          </a:p>
          <a:p>
            <a:endParaRPr lang="en-US" dirty="0"/>
          </a:p>
        </p:txBody>
      </p:sp>
    </p:spTree>
    <p:extLst>
      <p:ext uri="{BB962C8B-B14F-4D97-AF65-F5344CB8AC3E}">
        <p14:creationId xmlns:p14="http://schemas.microsoft.com/office/powerpoint/2010/main" val="39519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846" y="921198"/>
            <a:ext cx="2650084" cy="5632311"/>
          </a:xfrm>
          <a:prstGeom prst="rect">
            <a:avLst/>
          </a:prstGeom>
          <a:noFill/>
        </p:spPr>
        <p:txBody>
          <a:bodyPr wrap="none" rtlCol="0">
            <a:spAutoFit/>
          </a:bodyPr>
          <a:lstStyle/>
          <a:p>
            <a:r>
              <a:rPr lang="en-US" sz="2400" dirty="0" smtClean="0"/>
              <a:t>APL</a:t>
            </a:r>
          </a:p>
          <a:p>
            <a:r>
              <a:rPr lang="en-US" sz="2400" dirty="0" smtClean="0"/>
              <a:t>FORTRAN</a:t>
            </a:r>
          </a:p>
          <a:p>
            <a:r>
              <a:rPr lang="en-US" sz="2400" dirty="0" smtClean="0"/>
              <a:t>CDC 6500 Assembly</a:t>
            </a:r>
          </a:p>
          <a:p>
            <a:r>
              <a:rPr lang="en-US" sz="2400" dirty="0" smtClean="0"/>
              <a:t>Pascal</a:t>
            </a:r>
          </a:p>
          <a:p>
            <a:r>
              <a:rPr lang="en-US" sz="2400" dirty="0" smtClean="0"/>
              <a:t>Basic</a:t>
            </a:r>
          </a:p>
          <a:p>
            <a:r>
              <a:rPr lang="en-US" sz="2400" dirty="0" smtClean="0"/>
              <a:t>IBM 360 Assembly</a:t>
            </a:r>
          </a:p>
          <a:p>
            <a:r>
              <a:rPr lang="en-US" sz="2400" dirty="0" smtClean="0"/>
              <a:t>Prolog</a:t>
            </a:r>
          </a:p>
          <a:p>
            <a:r>
              <a:rPr lang="en-US" sz="2400" dirty="0" smtClean="0"/>
              <a:t>COBOL</a:t>
            </a:r>
          </a:p>
          <a:p>
            <a:r>
              <a:rPr lang="en-US" sz="2400" dirty="0" smtClean="0"/>
              <a:t>Burroughs Med Sys</a:t>
            </a:r>
          </a:p>
          <a:p>
            <a:r>
              <a:rPr lang="en-US" sz="2400" dirty="0" smtClean="0"/>
              <a:t>HP21MX Assembly</a:t>
            </a:r>
          </a:p>
          <a:p>
            <a:r>
              <a:rPr lang="en-US" sz="2400" dirty="0" smtClean="0"/>
              <a:t>C</a:t>
            </a:r>
          </a:p>
          <a:p>
            <a:r>
              <a:rPr lang="en-US" sz="2400" dirty="0" smtClean="0"/>
              <a:t>REXX</a:t>
            </a:r>
          </a:p>
          <a:p>
            <a:r>
              <a:rPr lang="en-US" sz="2400" dirty="0" err="1" smtClean="0"/>
              <a:t>csh</a:t>
            </a:r>
            <a:endParaRPr lang="en-US" sz="2400" dirty="0" smtClean="0"/>
          </a:p>
          <a:p>
            <a:r>
              <a:rPr lang="en-US" sz="2400" dirty="0" smtClean="0"/>
              <a:t>HTML</a:t>
            </a:r>
          </a:p>
          <a:p>
            <a:r>
              <a:rPr lang="en-US" sz="2400" i="1" dirty="0"/>
              <a:t> Visual Basic 4</a:t>
            </a:r>
            <a:endParaRPr lang="en-US" sz="2400" dirty="0" smtClean="0"/>
          </a:p>
        </p:txBody>
      </p:sp>
      <p:sp>
        <p:nvSpPr>
          <p:cNvPr id="5" name="TextBox 4"/>
          <p:cNvSpPr txBox="1"/>
          <p:nvPr/>
        </p:nvSpPr>
        <p:spPr>
          <a:xfrm>
            <a:off x="7047293" y="921198"/>
            <a:ext cx="1419748" cy="5262979"/>
          </a:xfrm>
          <a:prstGeom prst="rect">
            <a:avLst/>
          </a:prstGeom>
          <a:noFill/>
        </p:spPr>
        <p:txBody>
          <a:bodyPr wrap="none" rtlCol="0">
            <a:spAutoFit/>
          </a:bodyPr>
          <a:lstStyle/>
          <a:p>
            <a:r>
              <a:rPr lang="en-US" sz="2400" dirty="0" smtClean="0"/>
              <a:t>HTML</a:t>
            </a:r>
          </a:p>
          <a:p>
            <a:r>
              <a:rPr lang="en-US" sz="2400" dirty="0" smtClean="0"/>
              <a:t>CSS</a:t>
            </a:r>
          </a:p>
          <a:p>
            <a:r>
              <a:rPr lang="en-US" sz="2400" dirty="0" smtClean="0"/>
              <a:t>JavaScript</a:t>
            </a:r>
          </a:p>
          <a:p>
            <a:r>
              <a:rPr lang="en-US" sz="2400" dirty="0" smtClean="0"/>
              <a:t>Python</a:t>
            </a:r>
          </a:p>
          <a:p>
            <a:r>
              <a:rPr lang="en-US" sz="2400" dirty="0" smtClean="0"/>
              <a:t>SQL</a:t>
            </a:r>
          </a:p>
          <a:p>
            <a:r>
              <a:rPr lang="en-US" sz="2400" i="1" dirty="0" smtClean="0"/>
              <a:t>   Django</a:t>
            </a:r>
          </a:p>
          <a:p>
            <a:r>
              <a:rPr lang="en-US" sz="2400" i="1" dirty="0" smtClean="0"/>
              <a:t>   Pandas</a:t>
            </a:r>
          </a:p>
          <a:p>
            <a:r>
              <a:rPr lang="en-US" sz="2400" i="1" dirty="0" smtClean="0"/>
              <a:t>   </a:t>
            </a:r>
            <a:r>
              <a:rPr lang="en-US" sz="2400" i="1" dirty="0" err="1" smtClean="0"/>
              <a:t>Numpy</a:t>
            </a:r>
            <a:endParaRPr lang="en-US" sz="2400" i="1" dirty="0" smtClean="0"/>
          </a:p>
          <a:p>
            <a:r>
              <a:rPr lang="en-US" sz="2400" i="1" dirty="0" smtClean="0"/>
              <a:t>   React</a:t>
            </a:r>
          </a:p>
          <a:p>
            <a:r>
              <a:rPr lang="en-US" sz="2400" i="1" dirty="0" smtClean="0"/>
              <a:t>   </a:t>
            </a:r>
            <a:r>
              <a:rPr lang="en-US" sz="2400" i="1" dirty="0" err="1" smtClean="0"/>
              <a:t>VueJS</a:t>
            </a:r>
            <a:endParaRPr lang="en-US" sz="2400" i="1" dirty="0" smtClean="0"/>
          </a:p>
          <a:p>
            <a:r>
              <a:rPr lang="en-US" sz="2400" dirty="0" smtClean="0"/>
              <a:t>Swift</a:t>
            </a:r>
          </a:p>
          <a:p>
            <a:r>
              <a:rPr lang="en-US" sz="2400" dirty="0" smtClean="0"/>
              <a:t>Java</a:t>
            </a:r>
          </a:p>
          <a:p>
            <a:r>
              <a:rPr lang="en-US" sz="2400" dirty="0" err="1" smtClean="0"/>
              <a:t>VB.Net</a:t>
            </a:r>
            <a:endParaRPr lang="en-US" sz="2400" dirty="0" smtClean="0"/>
          </a:p>
          <a:p>
            <a:r>
              <a:rPr lang="en-US" sz="2400" i="1" dirty="0" smtClean="0"/>
              <a:t>   iconic</a:t>
            </a:r>
          </a:p>
        </p:txBody>
      </p:sp>
      <p:sp>
        <p:nvSpPr>
          <p:cNvPr id="7" name="TextBox 6"/>
          <p:cNvSpPr txBox="1"/>
          <p:nvPr/>
        </p:nvSpPr>
        <p:spPr>
          <a:xfrm>
            <a:off x="3722913" y="921198"/>
            <a:ext cx="1850571" cy="5632311"/>
          </a:xfrm>
          <a:prstGeom prst="rect">
            <a:avLst/>
          </a:prstGeom>
          <a:noFill/>
        </p:spPr>
        <p:txBody>
          <a:bodyPr wrap="none" rtlCol="0">
            <a:spAutoFit/>
          </a:bodyPr>
          <a:lstStyle/>
          <a:p>
            <a:r>
              <a:rPr lang="en-US" sz="2400" i="1" dirty="0"/>
              <a:t> </a:t>
            </a:r>
            <a:r>
              <a:rPr lang="en-US" sz="2400" i="1" dirty="0" smtClean="0"/>
              <a:t>  Real Basic</a:t>
            </a:r>
          </a:p>
          <a:p>
            <a:r>
              <a:rPr lang="en-US" sz="2400" dirty="0" smtClean="0"/>
              <a:t>C++</a:t>
            </a:r>
          </a:p>
          <a:p>
            <a:r>
              <a:rPr lang="en-US" sz="2400" dirty="0" smtClean="0"/>
              <a:t>ASP</a:t>
            </a:r>
          </a:p>
          <a:p>
            <a:r>
              <a:rPr lang="en-US" sz="2400" dirty="0" smtClean="0"/>
              <a:t>SQL</a:t>
            </a:r>
          </a:p>
          <a:p>
            <a:r>
              <a:rPr lang="en-US" sz="2400" dirty="0" smtClean="0"/>
              <a:t>bash</a:t>
            </a:r>
          </a:p>
          <a:p>
            <a:r>
              <a:rPr lang="en-US" sz="2400" dirty="0" smtClean="0"/>
              <a:t>Java</a:t>
            </a:r>
          </a:p>
          <a:p>
            <a:r>
              <a:rPr lang="en-US" sz="2400" i="1" dirty="0"/>
              <a:t> </a:t>
            </a:r>
            <a:r>
              <a:rPr lang="en-US" sz="2400" i="1" dirty="0" smtClean="0"/>
              <a:t> Spring</a:t>
            </a:r>
          </a:p>
          <a:p>
            <a:r>
              <a:rPr lang="en-US" sz="2400" i="1" dirty="0"/>
              <a:t> </a:t>
            </a:r>
            <a:r>
              <a:rPr lang="en-US" sz="2400" i="1" dirty="0" smtClean="0"/>
              <a:t> Hibernate</a:t>
            </a:r>
          </a:p>
          <a:p>
            <a:r>
              <a:rPr lang="en-US" sz="2400" dirty="0"/>
              <a:t>JavaScript</a:t>
            </a:r>
            <a:endParaRPr lang="en-US" sz="2400" dirty="0" smtClean="0"/>
          </a:p>
          <a:p>
            <a:r>
              <a:rPr lang="en-US" sz="2400" dirty="0" smtClean="0"/>
              <a:t>CSS</a:t>
            </a:r>
          </a:p>
          <a:p>
            <a:r>
              <a:rPr lang="en-US" sz="2400" i="1" dirty="0"/>
              <a:t> </a:t>
            </a:r>
            <a:r>
              <a:rPr lang="en-US" sz="2400" i="1" dirty="0" smtClean="0"/>
              <a:t> JQuery</a:t>
            </a:r>
          </a:p>
          <a:p>
            <a:r>
              <a:rPr lang="en-US" sz="2400" dirty="0" smtClean="0"/>
              <a:t>Ruby on Rails</a:t>
            </a:r>
          </a:p>
          <a:p>
            <a:r>
              <a:rPr lang="en-US" sz="2400" dirty="0" smtClean="0"/>
              <a:t>PHP</a:t>
            </a:r>
          </a:p>
          <a:p>
            <a:r>
              <a:rPr lang="en-US" sz="2400" dirty="0" smtClean="0"/>
              <a:t>Python</a:t>
            </a:r>
          </a:p>
          <a:p>
            <a:r>
              <a:rPr lang="en-US" sz="2400" i="1" dirty="0" smtClean="0"/>
              <a:t>   Django</a:t>
            </a:r>
            <a:endParaRPr lang="en-US" sz="2400" i="1" dirty="0"/>
          </a:p>
        </p:txBody>
      </p:sp>
      <p:sp>
        <p:nvSpPr>
          <p:cNvPr id="8" name="TextBox 7"/>
          <p:cNvSpPr txBox="1"/>
          <p:nvPr/>
        </p:nvSpPr>
        <p:spPr>
          <a:xfrm>
            <a:off x="9434020" y="921198"/>
            <a:ext cx="1795876" cy="2308324"/>
          </a:xfrm>
          <a:prstGeom prst="rect">
            <a:avLst/>
          </a:prstGeom>
          <a:noFill/>
        </p:spPr>
        <p:txBody>
          <a:bodyPr wrap="none" rtlCol="0">
            <a:spAutoFit/>
          </a:bodyPr>
          <a:lstStyle/>
          <a:p>
            <a:r>
              <a:rPr lang="en-US" sz="2400" i="1" dirty="0"/>
              <a:t> </a:t>
            </a:r>
            <a:r>
              <a:rPr lang="en-US" sz="2400" i="1" dirty="0" smtClean="0"/>
              <a:t>  </a:t>
            </a:r>
            <a:r>
              <a:rPr lang="en-US" sz="2400" i="1" dirty="0" err="1" smtClean="0"/>
              <a:t>asm.js</a:t>
            </a:r>
            <a:endParaRPr lang="en-US" sz="2400" i="1" dirty="0"/>
          </a:p>
          <a:p>
            <a:r>
              <a:rPr lang="en-US" sz="2400" i="1" dirty="0" smtClean="0"/>
              <a:t>   NLTK</a:t>
            </a:r>
          </a:p>
          <a:p>
            <a:r>
              <a:rPr lang="en-US" sz="2400" i="1" dirty="0" smtClean="0"/>
              <a:t>   </a:t>
            </a:r>
            <a:r>
              <a:rPr lang="en-US" sz="2400" i="1" dirty="0" err="1" smtClean="0"/>
              <a:t>SciPY</a:t>
            </a:r>
            <a:endParaRPr lang="en-US" sz="2400" i="1" dirty="0"/>
          </a:p>
          <a:p>
            <a:r>
              <a:rPr lang="en-US" sz="2400" i="1" dirty="0" smtClean="0"/>
              <a:t>   </a:t>
            </a:r>
            <a:r>
              <a:rPr lang="en-US" sz="2400" i="1" dirty="0" err="1" smtClean="0"/>
              <a:t>PyGame</a:t>
            </a:r>
            <a:endParaRPr lang="en-US" sz="2400" i="1" dirty="0" smtClean="0"/>
          </a:p>
          <a:p>
            <a:r>
              <a:rPr lang="en-US" sz="2400" dirty="0"/>
              <a:t>C</a:t>
            </a:r>
            <a:endParaRPr lang="en-US" sz="2400" dirty="0" smtClean="0"/>
          </a:p>
          <a:p>
            <a:r>
              <a:rPr lang="en-US" sz="2400" i="1" dirty="0" smtClean="0"/>
              <a:t>   </a:t>
            </a:r>
            <a:r>
              <a:rPr lang="en-US" sz="2400" i="1" dirty="0" err="1" smtClean="0"/>
              <a:t>TensorFlow</a:t>
            </a:r>
            <a:endParaRPr lang="en-US" sz="2400" i="1" dirty="0" smtClean="0"/>
          </a:p>
        </p:txBody>
      </p:sp>
      <p:sp>
        <p:nvSpPr>
          <p:cNvPr id="12" name="TextBox 11"/>
          <p:cNvSpPr txBox="1"/>
          <p:nvPr/>
        </p:nvSpPr>
        <p:spPr>
          <a:xfrm>
            <a:off x="1579419" y="150497"/>
            <a:ext cx="2533066" cy="523220"/>
          </a:xfrm>
          <a:prstGeom prst="rect">
            <a:avLst/>
          </a:prstGeom>
          <a:noFill/>
        </p:spPr>
        <p:txBody>
          <a:bodyPr wrap="none" rtlCol="0">
            <a:spAutoFit/>
          </a:bodyPr>
          <a:lstStyle/>
          <a:p>
            <a:r>
              <a:rPr lang="en-US" sz="2800" b="1" dirty="0" smtClean="0"/>
              <a:t>Starting in 1975</a:t>
            </a:r>
            <a:endParaRPr lang="en-US" sz="2800" b="1" dirty="0"/>
          </a:p>
        </p:txBody>
      </p:sp>
      <p:sp>
        <p:nvSpPr>
          <p:cNvPr id="13" name="TextBox 12"/>
          <p:cNvSpPr txBox="1"/>
          <p:nvPr/>
        </p:nvSpPr>
        <p:spPr>
          <a:xfrm>
            <a:off x="7742387" y="150497"/>
            <a:ext cx="2533066" cy="523220"/>
          </a:xfrm>
          <a:prstGeom prst="rect">
            <a:avLst/>
          </a:prstGeom>
          <a:noFill/>
        </p:spPr>
        <p:txBody>
          <a:bodyPr wrap="none" rtlCol="0">
            <a:spAutoFit/>
          </a:bodyPr>
          <a:lstStyle/>
          <a:p>
            <a:r>
              <a:rPr lang="en-US" sz="2800" b="1" dirty="0" smtClean="0"/>
              <a:t>Starting </a:t>
            </a:r>
            <a:r>
              <a:rPr lang="en-US" sz="2800" b="1" smtClean="0"/>
              <a:t>in 2015</a:t>
            </a:r>
            <a:endParaRPr lang="en-US" sz="2800" b="1" dirty="0"/>
          </a:p>
        </p:txBody>
      </p:sp>
      <p:cxnSp>
        <p:nvCxnSpPr>
          <p:cNvPr id="14" name="Straight Connector 13"/>
          <p:cNvCxnSpPr/>
          <p:nvPr/>
        </p:nvCxnSpPr>
        <p:spPr>
          <a:xfrm>
            <a:off x="6142186" y="0"/>
            <a:ext cx="106214" cy="685800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368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6142186" y="0"/>
            <a:ext cx="116762" cy="601267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42387" y="150497"/>
            <a:ext cx="2533066" cy="523220"/>
          </a:xfrm>
          <a:prstGeom prst="rect">
            <a:avLst/>
          </a:prstGeom>
          <a:noFill/>
        </p:spPr>
        <p:txBody>
          <a:bodyPr wrap="none" rtlCol="0">
            <a:spAutoFit/>
          </a:bodyPr>
          <a:lstStyle/>
          <a:p>
            <a:r>
              <a:rPr lang="en-US" sz="2800" b="1" dirty="0" smtClean="0"/>
              <a:t>Starting </a:t>
            </a:r>
            <a:r>
              <a:rPr lang="en-US" sz="2800" b="1" smtClean="0"/>
              <a:t>in 2015</a:t>
            </a:r>
            <a:endParaRPr lang="en-US" sz="2800" b="1" dirty="0"/>
          </a:p>
        </p:txBody>
      </p:sp>
      <p:sp>
        <p:nvSpPr>
          <p:cNvPr id="3" name="Rectangle 2"/>
          <p:cNvSpPr/>
          <p:nvPr/>
        </p:nvSpPr>
        <p:spPr>
          <a:xfrm>
            <a:off x="724601" y="1565600"/>
            <a:ext cx="4983472" cy="338554"/>
          </a:xfrm>
          <a:prstGeom prst="rect">
            <a:avLst/>
          </a:prstGeom>
        </p:spPr>
        <p:txBody>
          <a:bodyPr wrap="square">
            <a:spAutoFit/>
          </a:bodyPr>
          <a:lstStyle/>
          <a:p>
            <a:r>
              <a:rPr lang="en-US" sz="1600" dirty="0" err="1" smtClean="0">
                <a:latin typeface="Courier" charset="0"/>
                <a:ea typeface="Courier" charset="0"/>
                <a:cs typeface="Courier" charset="0"/>
              </a:rPr>
              <a:t>pos</a:t>
            </a:r>
            <a:r>
              <a:rPr lang="en-US" sz="1600" dirty="0" smtClean="0">
                <a:latin typeface="Courier" charset="0"/>
                <a:ea typeface="Courier" charset="0"/>
                <a:cs typeface="Courier" charset="0"/>
              </a:rPr>
              <a:t> := </a:t>
            </a:r>
            <a:r>
              <a:rPr lang="en-US" sz="1600" dirty="0" err="1" smtClean="0">
                <a:latin typeface="Courier" charset="0"/>
                <a:ea typeface="Courier" charset="0"/>
                <a:cs typeface="Courier" charset="0"/>
              </a:rPr>
              <a:t>pos</a:t>
            </a:r>
            <a:r>
              <a:rPr lang="en-US" sz="1600" dirty="0" smtClean="0">
                <a:latin typeface="Courier" charset="0"/>
                <a:ea typeface="Courier" charset="0"/>
                <a:cs typeface="Courier" charset="0"/>
              </a:rPr>
              <a:t>('world',</a:t>
            </a:r>
            <a:r>
              <a:rPr lang="en-US" sz="1600" dirty="0">
                <a:latin typeface="Courier" charset="0"/>
                <a:ea typeface="Courier" charset="0"/>
                <a:cs typeface="Courier" charset="0"/>
              </a:rPr>
              <a:t> 'Hello world</a:t>
            </a:r>
            <a:r>
              <a:rPr lang="en-US" sz="1600" dirty="0" smtClean="0">
                <a:latin typeface="Courier" charset="0"/>
                <a:ea typeface="Courier" charset="0"/>
                <a:cs typeface="Courier" charset="0"/>
              </a:rPr>
              <a:t>');</a:t>
            </a:r>
            <a:endParaRPr lang="en-US" sz="1600" dirty="0">
              <a:latin typeface="Courier" charset="0"/>
              <a:ea typeface="Courier" charset="0"/>
              <a:cs typeface="Courier" charset="0"/>
            </a:endParaRPr>
          </a:p>
        </p:txBody>
      </p:sp>
      <p:sp>
        <p:nvSpPr>
          <p:cNvPr id="6" name="Rectangle 5"/>
          <p:cNvSpPr/>
          <p:nvPr/>
        </p:nvSpPr>
        <p:spPr>
          <a:xfrm>
            <a:off x="724602" y="2152532"/>
            <a:ext cx="5218998" cy="338554"/>
          </a:xfrm>
          <a:prstGeom prst="rect">
            <a:avLst/>
          </a:prstGeom>
        </p:spPr>
        <p:txBody>
          <a:bodyPr wrap="square">
            <a:spAutoFit/>
          </a:bodyPr>
          <a:lstStyle/>
          <a:p>
            <a:r>
              <a:rPr lang="en-US" sz="1600" dirty="0" err="1" smtClean="0">
                <a:latin typeface="Courier" charset="0"/>
                <a:ea typeface="Courier" charset="0"/>
                <a:cs typeface="Courier" charset="0"/>
              </a:rPr>
              <a:t>int</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pos</a:t>
            </a:r>
            <a:r>
              <a:rPr lang="en-US" sz="1600" dirty="0" smtClean="0">
                <a:latin typeface="Courier" charset="0"/>
                <a:ea typeface="Courier" charset="0"/>
                <a:cs typeface="Courier" charset="0"/>
              </a:rPr>
              <a:t> = </a:t>
            </a:r>
            <a:r>
              <a:rPr lang="en-US" sz="1600" dirty="0" err="1" smtClean="0">
                <a:latin typeface="Courier" charset="0"/>
                <a:ea typeface="Courier" charset="0"/>
                <a:cs typeface="Courier" charset="0"/>
              </a:rPr>
              <a:t>strpos</a:t>
            </a:r>
            <a:r>
              <a:rPr lang="en-US" sz="1600" dirty="0" smtClean="0">
                <a:latin typeface="Courier" charset="0"/>
                <a:ea typeface="Courier" charset="0"/>
                <a:cs typeface="Courier" charset="0"/>
              </a:rPr>
              <a:t>("Hello world", "world");</a:t>
            </a:r>
            <a:endParaRPr lang="en-US" sz="1600" dirty="0">
              <a:latin typeface="Courier" charset="0"/>
              <a:ea typeface="Courier" charset="0"/>
              <a:cs typeface="Courier" charset="0"/>
            </a:endParaRPr>
          </a:p>
        </p:txBody>
      </p:sp>
      <p:sp>
        <p:nvSpPr>
          <p:cNvPr id="9" name="Rectangle 8"/>
          <p:cNvSpPr/>
          <p:nvPr/>
        </p:nvSpPr>
        <p:spPr>
          <a:xfrm>
            <a:off x="724601" y="2739464"/>
            <a:ext cx="5417585" cy="338554"/>
          </a:xfrm>
          <a:prstGeom prst="rect">
            <a:avLst/>
          </a:prstGeom>
        </p:spPr>
        <p:txBody>
          <a:bodyPr wrap="square">
            <a:spAutoFit/>
          </a:bodyPr>
          <a:lstStyle/>
          <a:p>
            <a:r>
              <a:rPr lang="en-US" sz="1600" dirty="0" err="1" smtClean="0">
                <a:latin typeface="Courier" charset="0"/>
                <a:ea typeface="Courier" charset="0"/>
                <a:cs typeface="Courier" charset="0"/>
              </a:rPr>
              <a:t>var</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pos</a:t>
            </a:r>
            <a:r>
              <a:rPr lang="en-US" sz="1600" dirty="0" smtClean="0">
                <a:latin typeface="Courier" charset="0"/>
                <a:ea typeface="Courier" charset="0"/>
                <a:cs typeface="Courier" charset="0"/>
              </a:rPr>
              <a:t> </a:t>
            </a:r>
            <a:r>
              <a:rPr lang="en-US" sz="1600" dirty="0">
                <a:latin typeface="Courier" charset="0"/>
                <a:ea typeface="Courier" charset="0"/>
                <a:cs typeface="Courier" charset="0"/>
              </a:rPr>
              <a:t>= </a:t>
            </a:r>
            <a:r>
              <a:rPr lang="en-US" sz="1600" dirty="0" smtClean="0">
                <a:latin typeface="Courier" charset="0"/>
                <a:ea typeface="Courier" charset="0"/>
                <a:cs typeface="Courier" charset="0"/>
              </a:rPr>
              <a:t>"Hello world".</a:t>
            </a:r>
            <a:r>
              <a:rPr lang="en-US" sz="1600" dirty="0" err="1" smtClean="0">
                <a:latin typeface="Courier" charset="0"/>
                <a:ea typeface="Courier" charset="0"/>
                <a:cs typeface="Courier" charset="0"/>
              </a:rPr>
              <a:t>indexOf</a:t>
            </a:r>
            <a:r>
              <a:rPr lang="en-US" sz="1600" dirty="0" smtClean="0">
                <a:latin typeface="Courier" charset="0"/>
                <a:ea typeface="Courier" charset="0"/>
                <a:cs typeface="Courier" charset="0"/>
              </a:rPr>
              <a:t>("world");</a:t>
            </a:r>
            <a:endParaRPr lang="en-US" sz="1600" dirty="0">
              <a:latin typeface="Courier" charset="0"/>
              <a:ea typeface="Courier" charset="0"/>
              <a:cs typeface="Courier" charset="0"/>
            </a:endParaRPr>
          </a:p>
        </p:txBody>
      </p:sp>
      <p:sp>
        <p:nvSpPr>
          <p:cNvPr id="11" name="Rectangle 10"/>
          <p:cNvSpPr/>
          <p:nvPr/>
        </p:nvSpPr>
        <p:spPr>
          <a:xfrm>
            <a:off x="724601" y="3913328"/>
            <a:ext cx="5417585" cy="338554"/>
          </a:xfrm>
          <a:prstGeom prst="rect">
            <a:avLst/>
          </a:prstGeom>
        </p:spPr>
        <p:txBody>
          <a:bodyPr wrap="square">
            <a:spAutoFit/>
          </a:bodyPr>
          <a:lstStyle/>
          <a:p>
            <a:r>
              <a:rPr lang="en-US" sz="1600" dirty="0" err="1" smtClean="0">
                <a:latin typeface="Courier" charset="0"/>
                <a:ea typeface="Courier" charset="0"/>
                <a:cs typeface="Courier" charset="0"/>
              </a:rPr>
              <a:t>int</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pos</a:t>
            </a:r>
            <a:r>
              <a:rPr lang="en-US" sz="1600" dirty="0" smtClean="0">
                <a:latin typeface="Courier" charset="0"/>
                <a:ea typeface="Courier" charset="0"/>
                <a:cs typeface="Courier" charset="0"/>
              </a:rPr>
              <a:t> = :"Hello world".</a:t>
            </a:r>
            <a:r>
              <a:rPr lang="en-US" sz="1600" dirty="0" err="1" smtClean="0">
                <a:latin typeface="Courier" charset="0"/>
                <a:ea typeface="Courier" charset="0"/>
                <a:cs typeface="Courier" charset="0"/>
              </a:rPr>
              <a:t>indexOf</a:t>
            </a:r>
            <a:r>
              <a:rPr lang="en-US" sz="1600" dirty="0" smtClean="0">
                <a:latin typeface="Courier" charset="0"/>
                <a:ea typeface="Courier" charset="0"/>
                <a:cs typeface="Courier" charset="0"/>
              </a:rPr>
              <a:t>("world"); </a:t>
            </a:r>
            <a:endParaRPr lang="en-US" sz="1600" dirty="0">
              <a:latin typeface="Courier" charset="0"/>
              <a:ea typeface="Courier" charset="0"/>
              <a:cs typeface="Courier" charset="0"/>
            </a:endParaRPr>
          </a:p>
        </p:txBody>
      </p:sp>
      <p:sp>
        <p:nvSpPr>
          <p:cNvPr id="14" name="Rectangle 13"/>
          <p:cNvSpPr/>
          <p:nvPr/>
        </p:nvSpPr>
        <p:spPr>
          <a:xfrm>
            <a:off x="724602" y="4500259"/>
            <a:ext cx="5080453" cy="338554"/>
          </a:xfrm>
          <a:prstGeom prst="rect">
            <a:avLst/>
          </a:prstGeom>
        </p:spPr>
        <p:txBody>
          <a:bodyPr wrap="square">
            <a:spAutoFit/>
          </a:bodyPr>
          <a:lstStyle/>
          <a:p>
            <a:r>
              <a:rPr lang="en-US" sz="1600" dirty="0" err="1" smtClean="0">
                <a:latin typeface="Courier" charset="0"/>
                <a:ea typeface="Courier" charset="0"/>
                <a:cs typeface="Courier" charset="0"/>
              </a:rPr>
              <a:t>pos</a:t>
            </a:r>
            <a:r>
              <a:rPr lang="en-US" sz="1600" dirty="0" smtClean="0">
                <a:latin typeface="Courier" charset="0"/>
                <a:ea typeface="Courier" charset="0"/>
                <a:cs typeface="Courier" charset="0"/>
              </a:rPr>
              <a:t> = "Hello </a:t>
            </a:r>
            <a:r>
              <a:rPr lang="en-US" sz="1600" dirty="0" err="1" smtClean="0">
                <a:latin typeface="Courier" charset="0"/>
                <a:ea typeface="Courier" charset="0"/>
                <a:cs typeface="Courier" charset="0"/>
              </a:rPr>
              <a:t>world".find</a:t>
            </a:r>
            <a:r>
              <a:rPr lang="en-US" sz="1600" dirty="0" smtClean="0">
                <a:latin typeface="Courier" charset="0"/>
                <a:ea typeface="Courier" charset="0"/>
                <a:cs typeface="Courier" charset="0"/>
              </a:rPr>
              <a:t>("world")</a:t>
            </a:r>
            <a:endParaRPr lang="en-US" sz="1600" dirty="0">
              <a:latin typeface="Courier" charset="0"/>
              <a:ea typeface="Courier" charset="0"/>
              <a:cs typeface="Courier" charset="0"/>
            </a:endParaRPr>
          </a:p>
        </p:txBody>
      </p:sp>
      <p:sp>
        <p:nvSpPr>
          <p:cNvPr id="15" name="Rectangle 14"/>
          <p:cNvSpPr/>
          <p:nvPr/>
        </p:nvSpPr>
        <p:spPr>
          <a:xfrm>
            <a:off x="724602" y="5087190"/>
            <a:ext cx="5218998" cy="338554"/>
          </a:xfrm>
          <a:prstGeom prst="rect">
            <a:avLst/>
          </a:prstGeom>
        </p:spPr>
        <p:txBody>
          <a:bodyPr wrap="square">
            <a:spAutoFit/>
          </a:bodyPr>
          <a:lstStyle/>
          <a:p>
            <a:r>
              <a:rPr lang="en-US" sz="1600" dirty="0" smtClean="0">
                <a:latin typeface="Courier" charset="0"/>
                <a:ea typeface="Courier" charset="0"/>
                <a:cs typeface="Courier" charset="0"/>
              </a:rPr>
              <a:t>$</a:t>
            </a:r>
            <a:r>
              <a:rPr lang="en-US" sz="1600" dirty="0" err="1" smtClean="0">
                <a:latin typeface="Courier" charset="0"/>
                <a:ea typeface="Courier" charset="0"/>
                <a:cs typeface="Courier" charset="0"/>
              </a:rPr>
              <a:t>pos</a:t>
            </a:r>
            <a:r>
              <a:rPr lang="en-US" sz="1600" dirty="0" smtClean="0">
                <a:latin typeface="Courier" charset="0"/>
                <a:ea typeface="Courier" charset="0"/>
                <a:cs typeface="Courier" charset="0"/>
              </a:rPr>
              <a:t> = </a:t>
            </a:r>
            <a:r>
              <a:rPr lang="en-US" sz="1600" dirty="0" err="1" smtClean="0">
                <a:latin typeface="Courier" charset="0"/>
                <a:ea typeface="Courier" charset="0"/>
                <a:cs typeface="Courier" charset="0"/>
              </a:rPr>
              <a:t>strpos</a:t>
            </a:r>
            <a:r>
              <a:rPr lang="en-US" sz="1600" dirty="0" smtClean="0">
                <a:latin typeface="Courier" charset="0"/>
                <a:ea typeface="Courier" charset="0"/>
                <a:cs typeface="Courier" charset="0"/>
              </a:rPr>
              <a:t>("Hello world", "world");</a:t>
            </a:r>
            <a:endParaRPr lang="en-US" sz="1600" dirty="0">
              <a:latin typeface="Courier" charset="0"/>
              <a:ea typeface="Courier" charset="0"/>
              <a:cs typeface="Courier" charset="0"/>
            </a:endParaRPr>
          </a:p>
        </p:txBody>
      </p:sp>
      <p:sp>
        <p:nvSpPr>
          <p:cNvPr id="16" name="Rectangle 15"/>
          <p:cNvSpPr/>
          <p:nvPr/>
        </p:nvSpPr>
        <p:spPr>
          <a:xfrm>
            <a:off x="724601" y="5674120"/>
            <a:ext cx="4983472" cy="338554"/>
          </a:xfrm>
          <a:prstGeom prst="rect">
            <a:avLst/>
          </a:prstGeom>
        </p:spPr>
        <p:txBody>
          <a:bodyPr wrap="square">
            <a:spAutoFit/>
          </a:bodyPr>
          <a:lstStyle/>
          <a:p>
            <a:r>
              <a:rPr lang="en-US" sz="1600" dirty="0" err="1" smtClean="0">
                <a:latin typeface="Courier" charset="0"/>
                <a:ea typeface="Courier" charset="0"/>
                <a:cs typeface="Courier" charset="0"/>
              </a:rPr>
              <a:t>pos</a:t>
            </a:r>
            <a:r>
              <a:rPr lang="en-US" sz="1600" dirty="0" smtClean="0">
                <a:latin typeface="Courier" charset="0"/>
                <a:ea typeface="Courier" charset="0"/>
                <a:cs typeface="Courier" charset="0"/>
              </a:rPr>
              <a:t> = 'Hello </a:t>
            </a:r>
            <a:r>
              <a:rPr lang="en-US" sz="1600" dirty="0" err="1" smtClean="0">
                <a:latin typeface="Courier" charset="0"/>
                <a:ea typeface="Courier" charset="0"/>
                <a:cs typeface="Courier" charset="0"/>
              </a:rPr>
              <a:t>world'.index</a:t>
            </a:r>
            <a:r>
              <a:rPr lang="en-US" sz="1600" dirty="0" smtClean="0">
                <a:latin typeface="Courier" charset="0"/>
                <a:ea typeface="Courier" charset="0"/>
                <a:cs typeface="Courier" charset="0"/>
              </a:rPr>
              <a:t>('world')</a:t>
            </a:r>
            <a:endParaRPr lang="en-US" sz="1600" dirty="0">
              <a:latin typeface="Courier" charset="0"/>
              <a:ea typeface="Courier" charset="0"/>
              <a:cs typeface="Courier" charset="0"/>
            </a:endParaRPr>
          </a:p>
        </p:txBody>
      </p:sp>
      <p:sp>
        <p:nvSpPr>
          <p:cNvPr id="17" name="TextBox 16"/>
          <p:cNvSpPr txBox="1"/>
          <p:nvPr/>
        </p:nvSpPr>
        <p:spPr>
          <a:xfrm>
            <a:off x="1579419" y="150497"/>
            <a:ext cx="2533066" cy="523220"/>
          </a:xfrm>
          <a:prstGeom prst="rect">
            <a:avLst/>
          </a:prstGeom>
          <a:noFill/>
        </p:spPr>
        <p:txBody>
          <a:bodyPr wrap="none" rtlCol="0">
            <a:spAutoFit/>
          </a:bodyPr>
          <a:lstStyle/>
          <a:p>
            <a:r>
              <a:rPr lang="en-US" sz="2800" b="1" dirty="0" smtClean="0"/>
              <a:t>Starting in 1975</a:t>
            </a:r>
            <a:endParaRPr lang="en-US" sz="2800" b="1" dirty="0"/>
          </a:p>
        </p:txBody>
      </p:sp>
      <p:sp>
        <p:nvSpPr>
          <p:cNvPr id="19" name="Rectangle 18"/>
          <p:cNvSpPr/>
          <p:nvPr/>
        </p:nvSpPr>
        <p:spPr>
          <a:xfrm>
            <a:off x="6566063" y="925749"/>
            <a:ext cx="4599292" cy="338554"/>
          </a:xfrm>
          <a:prstGeom prst="rect">
            <a:avLst/>
          </a:prstGeom>
        </p:spPr>
        <p:txBody>
          <a:bodyPr wrap="square">
            <a:spAutoFit/>
          </a:bodyPr>
          <a:lstStyle/>
          <a:p>
            <a:r>
              <a:rPr lang="en-US" sz="1600" dirty="0" err="1" smtClean="0">
                <a:latin typeface="Courier" charset="0"/>
                <a:ea typeface="Courier" charset="0"/>
                <a:cs typeface="Courier" charset="0"/>
              </a:rPr>
              <a:t>pos</a:t>
            </a:r>
            <a:r>
              <a:rPr lang="en-US" sz="1600" dirty="0" smtClean="0">
                <a:latin typeface="Courier" charset="0"/>
                <a:ea typeface="Courier" charset="0"/>
                <a:cs typeface="Courier" charset="0"/>
              </a:rPr>
              <a:t> = 'Hello </a:t>
            </a:r>
            <a:r>
              <a:rPr lang="en-US" sz="1600" dirty="0" err="1" smtClean="0">
                <a:latin typeface="Courier" charset="0"/>
                <a:ea typeface="Courier" charset="0"/>
                <a:cs typeface="Courier" charset="0"/>
              </a:rPr>
              <a:t>world'.find</a:t>
            </a:r>
            <a:r>
              <a:rPr lang="en-US" sz="1600" dirty="0" smtClean="0">
                <a:latin typeface="Courier" charset="0"/>
                <a:ea typeface="Courier" charset="0"/>
                <a:cs typeface="Courier" charset="0"/>
              </a:rPr>
              <a:t>('world')</a:t>
            </a:r>
            <a:endParaRPr lang="en-US" sz="1600" dirty="0">
              <a:latin typeface="Courier" charset="0"/>
              <a:ea typeface="Courier" charset="0"/>
              <a:cs typeface="Courier" charset="0"/>
            </a:endParaRPr>
          </a:p>
        </p:txBody>
      </p:sp>
      <p:sp>
        <p:nvSpPr>
          <p:cNvPr id="20" name="Rectangle 19"/>
          <p:cNvSpPr/>
          <p:nvPr/>
        </p:nvSpPr>
        <p:spPr>
          <a:xfrm>
            <a:off x="6566063" y="1580735"/>
            <a:ext cx="5347895" cy="338554"/>
          </a:xfrm>
          <a:prstGeom prst="rect">
            <a:avLst/>
          </a:prstGeom>
        </p:spPr>
        <p:txBody>
          <a:bodyPr wrap="square">
            <a:spAutoFit/>
          </a:bodyPr>
          <a:lstStyle/>
          <a:p>
            <a:r>
              <a:rPr lang="en-US" sz="1600" dirty="0" err="1" smtClean="0">
                <a:latin typeface="Courier" charset="0"/>
                <a:ea typeface="Courier" charset="0"/>
                <a:cs typeface="Courier" charset="0"/>
              </a:rPr>
              <a:t>var</a:t>
            </a:r>
            <a:r>
              <a:rPr lang="en-US" sz="1600" dirty="0" smtClean="0">
                <a:latin typeface="Courier" charset="0"/>
                <a:ea typeface="Courier" charset="0"/>
                <a:cs typeface="Courier" charset="0"/>
              </a:rPr>
              <a:t> </a:t>
            </a:r>
            <a:r>
              <a:rPr lang="en-US" sz="1600" smtClean="0">
                <a:latin typeface="Courier" charset="0"/>
                <a:ea typeface="Courier" charset="0"/>
                <a:cs typeface="Courier" charset="0"/>
              </a:rPr>
              <a:t>pos </a:t>
            </a:r>
            <a:r>
              <a:rPr lang="en-US" sz="1600" dirty="0">
                <a:latin typeface="Courier" charset="0"/>
                <a:ea typeface="Courier" charset="0"/>
                <a:cs typeface="Courier" charset="0"/>
              </a:rPr>
              <a:t>= </a:t>
            </a:r>
            <a:r>
              <a:rPr lang="en-US" sz="1600" dirty="0" smtClean="0">
                <a:latin typeface="Courier" charset="0"/>
                <a:ea typeface="Courier" charset="0"/>
                <a:cs typeface="Courier" charset="0"/>
              </a:rPr>
              <a:t>"Hello world".</a:t>
            </a:r>
            <a:r>
              <a:rPr lang="en-US" sz="1600" dirty="0" err="1" smtClean="0">
                <a:latin typeface="Courier" charset="0"/>
                <a:ea typeface="Courier" charset="0"/>
                <a:cs typeface="Courier" charset="0"/>
              </a:rPr>
              <a:t>indexOf</a:t>
            </a:r>
            <a:r>
              <a:rPr lang="en-US" sz="1600" dirty="0" smtClean="0">
                <a:latin typeface="Courier" charset="0"/>
                <a:ea typeface="Courier" charset="0"/>
                <a:cs typeface="Courier" charset="0"/>
              </a:rPr>
              <a:t>("world");</a:t>
            </a:r>
            <a:endParaRPr lang="en-US" sz="1600" dirty="0">
              <a:latin typeface="Courier" charset="0"/>
              <a:ea typeface="Courier" charset="0"/>
              <a:cs typeface="Courier" charset="0"/>
            </a:endParaRPr>
          </a:p>
        </p:txBody>
      </p:sp>
      <p:sp>
        <p:nvSpPr>
          <p:cNvPr id="21" name="Rectangle 20"/>
          <p:cNvSpPr/>
          <p:nvPr/>
        </p:nvSpPr>
        <p:spPr>
          <a:xfrm>
            <a:off x="724602" y="3326396"/>
            <a:ext cx="4830598" cy="338554"/>
          </a:xfrm>
          <a:prstGeom prst="rect">
            <a:avLst/>
          </a:prstGeom>
        </p:spPr>
        <p:txBody>
          <a:bodyPr wrap="square">
            <a:spAutoFit/>
          </a:bodyPr>
          <a:lstStyle/>
          <a:p>
            <a:r>
              <a:rPr lang="en-US" sz="1600" dirty="0" err="1" smtClean="0">
                <a:latin typeface="Courier" charset="0"/>
                <a:ea typeface="Courier" charset="0"/>
                <a:cs typeface="Courier" charset="0"/>
              </a:rPr>
              <a:t>pos</a:t>
            </a:r>
            <a:r>
              <a:rPr lang="en-US" sz="1600" dirty="0" smtClean="0">
                <a:latin typeface="Courier" charset="0"/>
                <a:ea typeface="Courier" charset="0"/>
                <a:cs typeface="Courier" charset="0"/>
              </a:rPr>
              <a:t> = </a:t>
            </a:r>
            <a:r>
              <a:rPr lang="en-US" sz="1600" dirty="0" err="1" smtClean="0">
                <a:latin typeface="Courier" charset="0"/>
                <a:ea typeface="Courier" charset="0"/>
                <a:cs typeface="Courier" charset="0"/>
              </a:rPr>
              <a:t>InStr</a:t>
            </a:r>
            <a:r>
              <a:rPr lang="en-US" sz="1600" dirty="0" smtClean="0">
                <a:latin typeface="Courier" charset="0"/>
                <a:ea typeface="Courier" charset="0"/>
                <a:cs typeface="Courier" charset="0"/>
              </a:rPr>
              <a:t>("Hello </a:t>
            </a:r>
            <a:r>
              <a:rPr lang="en-US" sz="1600" dirty="0" err="1" smtClean="0">
                <a:latin typeface="Courier" charset="0"/>
                <a:ea typeface="Courier" charset="0"/>
                <a:cs typeface="Courier" charset="0"/>
              </a:rPr>
              <a:t>world","world</a:t>
            </a:r>
            <a:r>
              <a:rPr lang="en-US" sz="1600" dirty="0" smtClean="0">
                <a:latin typeface="Courier" charset="0"/>
                <a:ea typeface="Courier" charset="0"/>
                <a:cs typeface="Courier" charset="0"/>
              </a:rPr>
              <a:t>")</a:t>
            </a:r>
            <a:endParaRPr lang="en-US" sz="1600" dirty="0">
              <a:latin typeface="Courier" charset="0"/>
              <a:ea typeface="Courier" charset="0"/>
              <a:cs typeface="Courier" charset="0"/>
            </a:endParaRPr>
          </a:p>
        </p:txBody>
      </p:sp>
      <p:sp>
        <p:nvSpPr>
          <p:cNvPr id="23" name="Rectangle 22"/>
          <p:cNvSpPr/>
          <p:nvPr/>
        </p:nvSpPr>
        <p:spPr>
          <a:xfrm>
            <a:off x="1813954" y="6245662"/>
            <a:ext cx="9504218" cy="369332"/>
          </a:xfrm>
          <a:prstGeom prst="rect">
            <a:avLst/>
          </a:prstGeom>
        </p:spPr>
        <p:txBody>
          <a:bodyPr wrap="square">
            <a:spAutoFit/>
          </a:bodyPr>
          <a:lstStyle/>
          <a:p>
            <a:r>
              <a:rPr lang="en-US" dirty="0">
                <a:hlinkClick r:id="rId2"/>
              </a:rPr>
              <a:t>https://en.wikipedia.org/wiki/Comparison_of_programming_languages_(string_functions)#Find</a:t>
            </a:r>
            <a:endParaRPr lang="en-US" dirty="0"/>
          </a:p>
        </p:txBody>
      </p:sp>
      <p:sp>
        <p:nvSpPr>
          <p:cNvPr id="24" name="Rectangle 23"/>
          <p:cNvSpPr/>
          <p:nvPr/>
        </p:nvSpPr>
        <p:spPr>
          <a:xfrm>
            <a:off x="724602" y="978668"/>
            <a:ext cx="3694998" cy="338554"/>
          </a:xfrm>
          <a:prstGeom prst="rect">
            <a:avLst/>
          </a:prstGeom>
        </p:spPr>
        <p:txBody>
          <a:bodyPr wrap="square">
            <a:spAutoFit/>
          </a:bodyPr>
          <a:lstStyle/>
          <a:p>
            <a:r>
              <a:rPr lang="en-US" sz="1600" dirty="0" smtClean="0">
                <a:latin typeface="Courier" charset="0"/>
                <a:ea typeface="Courier" charset="0"/>
                <a:cs typeface="Courier" charset="0"/>
              </a:rPr>
              <a:t>('Hello </a:t>
            </a:r>
            <a:r>
              <a:rPr lang="en-US" sz="1600" dirty="0" err="1" smtClean="0">
                <a:latin typeface="Courier" charset="0"/>
                <a:ea typeface="Courier" charset="0"/>
                <a:cs typeface="Courier" charset="0"/>
              </a:rPr>
              <a:t>world'⍷'world</a:t>
            </a:r>
            <a:r>
              <a:rPr lang="en-US" sz="1600" dirty="0" smtClean="0">
                <a:latin typeface="Courier" charset="0"/>
                <a:ea typeface="Courier" charset="0"/>
                <a:cs typeface="Courier" charset="0"/>
              </a:rPr>
              <a:t>')</a:t>
            </a:r>
            <a:r>
              <a:rPr lang="en-US" sz="1600" dirty="0">
                <a:latin typeface="Courier" charset="0"/>
                <a:ea typeface="Courier" charset="0"/>
                <a:cs typeface="Courier" charset="0"/>
              </a:rPr>
              <a:t>⍳1</a:t>
            </a:r>
          </a:p>
        </p:txBody>
      </p:sp>
    </p:spTree>
    <p:extLst>
      <p:ext uri="{BB962C8B-B14F-4D97-AF65-F5344CB8AC3E}">
        <p14:creationId xmlns:p14="http://schemas.microsoft.com/office/powerpoint/2010/main" val="1436659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invalidUrl="file:///" action="ppaction://hlinkfile"/>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6225" y="259430"/>
            <a:ext cx="9629843" cy="5995454"/>
          </a:xfrm>
          <a:prstGeom prst="rect">
            <a:avLst/>
          </a:prstGeom>
        </p:spPr>
      </p:pic>
      <p:sp>
        <p:nvSpPr>
          <p:cNvPr id="5" name="Rectangle 4"/>
          <p:cNvSpPr/>
          <p:nvPr/>
        </p:nvSpPr>
        <p:spPr>
          <a:xfrm>
            <a:off x="3826177" y="6385099"/>
            <a:ext cx="3638497" cy="369332"/>
          </a:xfrm>
          <a:prstGeom prst="rect">
            <a:avLst/>
          </a:prstGeom>
        </p:spPr>
        <p:txBody>
          <a:bodyPr wrap="none">
            <a:spAutoFit/>
          </a:bodyPr>
          <a:lstStyle/>
          <a:p>
            <a:r>
              <a:rPr lang="en-US" dirty="0">
                <a:hlinkClick r:id="rId4"/>
              </a:rPr>
              <a:t>https://www.tiobe.com/tiobe-index/</a:t>
            </a:r>
            <a:endParaRPr lang="en-US" dirty="0"/>
          </a:p>
        </p:txBody>
      </p:sp>
    </p:spTree>
    <p:extLst>
      <p:ext uri="{BB962C8B-B14F-4D97-AF65-F5344CB8AC3E}">
        <p14:creationId xmlns:p14="http://schemas.microsoft.com/office/powerpoint/2010/main" val="271782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26177" y="6385099"/>
            <a:ext cx="3638497" cy="369332"/>
          </a:xfrm>
          <a:prstGeom prst="rect">
            <a:avLst/>
          </a:prstGeom>
        </p:spPr>
        <p:txBody>
          <a:bodyPr wrap="none">
            <a:spAutoFit/>
          </a:bodyPr>
          <a:lstStyle/>
          <a:p>
            <a:r>
              <a:rPr lang="en-US" dirty="0">
                <a:hlinkClick r:id="rId2"/>
              </a:rPr>
              <a:t>https://www.tiobe.com/tiobe-index/</a:t>
            </a:r>
            <a:endParaRPr lang="en-US" dirty="0"/>
          </a:p>
        </p:txBody>
      </p:sp>
      <p:pic>
        <p:nvPicPr>
          <p:cNvPr id="2" name="Picture 1">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6225" y="670247"/>
            <a:ext cx="9670976" cy="5266727"/>
          </a:xfrm>
          <a:prstGeom prst="rect">
            <a:avLst/>
          </a:prstGeom>
        </p:spPr>
      </p:pic>
    </p:spTree>
    <p:extLst>
      <p:ext uri="{BB962C8B-B14F-4D97-AF65-F5344CB8AC3E}">
        <p14:creationId xmlns:p14="http://schemas.microsoft.com/office/powerpoint/2010/main" val="6100802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JavaScript?</a:t>
            </a:r>
            <a:endParaRPr lang="en-US" dirty="0"/>
          </a:p>
        </p:txBody>
      </p:sp>
      <p:sp>
        <p:nvSpPr>
          <p:cNvPr id="4" name="Rectangle 3"/>
          <p:cNvSpPr/>
          <p:nvPr/>
        </p:nvSpPr>
        <p:spPr>
          <a:xfrm>
            <a:off x="3793410" y="5869488"/>
            <a:ext cx="4605171" cy="369332"/>
          </a:xfrm>
          <a:prstGeom prst="rect">
            <a:avLst/>
          </a:prstGeom>
        </p:spPr>
        <p:txBody>
          <a:bodyPr wrap="none">
            <a:spAutoFit/>
          </a:bodyPr>
          <a:lstStyle/>
          <a:p>
            <a:r>
              <a:rPr lang="en-US" dirty="0">
                <a:hlinkClick r:id="rId2"/>
              </a:rPr>
              <a:t>https://www.destroyallsoftware.com/talks/wat</a:t>
            </a:r>
            <a:endParaRPr lang="en-US" dirty="0"/>
          </a:p>
        </p:txBody>
      </p:sp>
      <p:sp>
        <p:nvSpPr>
          <p:cNvPr id="5" name="Rectangle 4"/>
          <p:cNvSpPr/>
          <p:nvPr/>
        </p:nvSpPr>
        <p:spPr>
          <a:xfrm>
            <a:off x="2381569" y="6327416"/>
            <a:ext cx="7428855" cy="369332"/>
          </a:xfrm>
          <a:prstGeom prst="rect">
            <a:avLst/>
          </a:prstGeom>
        </p:spPr>
        <p:txBody>
          <a:bodyPr wrap="square">
            <a:spAutoFit/>
          </a:bodyPr>
          <a:lstStyle/>
          <a:p>
            <a:r>
              <a:rPr lang="en-US" dirty="0">
                <a:hlinkClick r:id="rId3"/>
              </a:rPr>
              <a:t>https://www.destroyallsoftware.com/talks/the-birth-and-death-of-javascript</a:t>
            </a:r>
            <a:endParaRPr lang="en-US" dirty="0"/>
          </a:p>
        </p:txBody>
      </p:sp>
      <p:pic>
        <p:nvPicPr>
          <p:cNvPr id="7" name="Picture 6">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7617" y="1901526"/>
            <a:ext cx="6453809" cy="3598346"/>
          </a:xfrm>
          <a:prstGeom prst="rect">
            <a:avLst/>
          </a:prstGeom>
        </p:spPr>
      </p:pic>
      <p:pic>
        <p:nvPicPr>
          <p:cNvPr id="8" name="Picture 7">
            <a:hlinkClick r:id="rId2"/>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200" y="2551878"/>
            <a:ext cx="4018722" cy="2297642"/>
          </a:xfrm>
          <a:prstGeom prst="rect">
            <a:avLst/>
          </a:prstGeom>
        </p:spPr>
      </p:pic>
    </p:spTree>
    <p:extLst>
      <p:ext uri="{BB962C8B-B14F-4D97-AF65-F5344CB8AC3E}">
        <p14:creationId xmlns:p14="http://schemas.microsoft.com/office/powerpoint/2010/main" val="2685841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5700" y="0"/>
            <a:ext cx="9869479" cy="6858000"/>
          </a:xfrm>
          <a:prstGeom prst="rect">
            <a:avLst/>
          </a:prstGeom>
        </p:spPr>
      </p:pic>
    </p:spTree>
    <p:extLst>
      <p:ext uri="{BB962C8B-B14F-4D97-AF65-F5344CB8AC3E}">
        <p14:creationId xmlns:p14="http://schemas.microsoft.com/office/powerpoint/2010/main" val="891763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00" y="0"/>
            <a:ext cx="10940336" cy="6858000"/>
          </a:xfrm>
          <a:prstGeom prst="rect">
            <a:avLst/>
          </a:prstGeom>
        </p:spPr>
      </p:pic>
    </p:spTree>
    <p:extLst>
      <p:ext uri="{BB962C8B-B14F-4D97-AF65-F5344CB8AC3E}">
        <p14:creationId xmlns:p14="http://schemas.microsoft.com/office/powerpoint/2010/main" val="1076826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Python WAT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734038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3467" y="770890"/>
            <a:ext cx="10905066" cy="5316220"/>
          </a:xfrm>
          <a:prstGeom prst="rect">
            <a:avLst/>
          </a:prstGeom>
        </p:spPr>
      </p:pic>
    </p:spTree>
    <p:extLst>
      <p:ext uri="{BB962C8B-B14F-4D97-AF65-F5344CB8AC3E}">
        <p14:creationId xmlns:p14="http://schemas.microsoft.com/office/powerpoint/2010/main" val="3220469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526967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68198" y="2080862"/>
            <a:ext cx="8915400" cy="3378200"/>
          </a:xfrm>
          <a:prstGeom prst="rect">
            <a:avLst/>
          </a:prstGeom>
          <a:ln w="57150">
            <a:solidFill>
              <a:schemeClr val="tx1"/>
            </a:solidFill>
          </a:ln>
        </p:spPr>
      </p:pic>
    </p:spTree>
    <p:extLst>
      <p:ext uri="{BB962C8B-B14F-4D97-AF65-F5344CB8AC3E}">
        <p14:creationId xmlns:p14="http://schemas.microsoft.com/office/powerpoint/2010/main" val="649446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Presentation S</a:t>
            </a:r>
            <a:r>
              <a:rPr lang="en-US" u="sng" dirty="0" smtClean="0"/>
              <a:t>W</a:t>
            </a:r>
            <a:r>
              <a:rPr lang="en-US" dirty="0" smtClean="0"/>
              <a:t>OT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07879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1478" y="2035722"/>
            <a:ext cx="3962400" cy="2387600"/>
          </a:xfrm>
        </p:spPr>
        <p:txBody>
          <a:bodyPr>
            <a:normAutofit fontScale="90000"/>
          </a:bodyPr>
          <a:lstStyle/>
          <a:p>
            <a:r>
              <a:rPr lang="en-US" dirty="0" smtClean="0"/>
              <a:t>What About Desktop / Mobile Apps?</a:t>
            </a:r>
            <a:endParaRPr lang="en-US" dirty="0"/>
          </a:p>
        </p:txBody>
      </p:sp>
      <p:sp>
        <p:nvSpPr>
          <p:cNvPr id="5" name="TextBox 4"/>
          <p:cNvSpPr txBox="1"/>
          <p:nvPr/>
        </p:nvSpPr>
        <p:spPr>
          <a:xfrm>
            <a:off x="7047293" y="921198"/>
            <a:ext cx="1419748" cy="5262979"/>
          </a:xfrm>
          <a:prstGeom prst="rect">
            <a:avLst/>
          </a:prstGeom>
          <a:noFill/>
        </p:spPr>
        <p:txBody>
          <a:bodyPr wrap="none" rtlCol="0">
            <a:spAutoFit/>
          </a:bodyPr>
          <a:lstStyle/>
          <a:p>
            <a:r>
              <a:rPr lang="en-US" sz="2400" dirty="0" smtClean="0"/>
              <a:t>HTML</a:t>
            </a:r>
          </a:p>
          <a:p>
            <a:r>
              <a:rPr lang="en-US" sz="2400" dirty="0" smtClean="0"/>
              <a:t>CSS</a:t>
            </a:r>
          </a:p>
          <a:p>
            <a:r>
              <a:rPr lang="en-US" sz="2400" dirty="0" smtClean="0"/>
              <a:t>JavaScript</a:t>
            </a:r>
          </a:p>
          <a:p>
            <a:r>
              <a:rPr lang="en-US" sz="2400" dirty="0" smtClean="0"/>
              <a:t>Python</a:t>
            </a:r>
          </a:p>
          <a:p>
            <a:r>
              <a:rPr lang="en-US" sz="2400" dirty="0" smtClean="0"/>
              <a:t>SQL</a:t>
            </a:r>
          </a:p>
          <a:p>
            <a:r>
              <a:rPr lang="en-US" sz="2400" i="1" dirty="0" smtClean="0"/>
              <a:t>   Django</a:t>
            </a:r>
          </a:p>
          <a:p>
            <a:r>
              <a:rPr lang="en-US" sz="2400" i="1" dirty="0" smtClean="0"/>
              <a:t>   Pandas</a:t>
            </a:r>
          </a:p>
          <a:p>
            <a:r>
              <a:rPr lang="en-US" sz="2400" i="1" dirty="0" smtClean="0"/>
              <a:t>   </a:t>
            </a:r>
            <a:r>
              <a:rPr lang="en-US" sz="2400" i="1" dirty="0" err="1" smtClean="0"/>
              <a:t>Numpy</a:t>
            </a:r>
            <a:endParaRPr lang="en-US" sz="2400" i="1" dirty="0" smtClean="0"/>
          </a:p>
          <a:p>
            <a:r>
              <a:rPr lang="en-US" sz="2400" i="1" dirty="0" smtClean="0"/>
              <a:t>   React</a:t>
            </a:r>
          </a:p>
          <a:p>
            <a:r>
              <a:rPr lang="en-US" sz="2400" i="1" dirty="0" smtClean="0"/>
              <a:t>   </a:t>
            </a:r>
            <a:r>
              <a:rPr lang="en-US" sz="2400" i="1" dirty="0" err="1" smtClean="0"/>
              <a:t>VueJS</a:t>
            </a:r>
            <a:endParaRPr lang="en-US" sz="2400" i="1" dirty="0" smtClean="0"/>
          </a:p>
          <a:p>
            <a:r>
              <a:rPr lang="en-US" sz="2400" dirty="0" smtClean="0"/>
              <a:t>Swift</a:t>
            </a:r>
          </a:p>
          <a:p>
            <a:r>
              <a:rPr lang="en-US" sz="2400" dirty="0" smtClean="0"/>
              <a:t>Java</a:t>
            </a:r>
          </a:p>
          <a:p>
            <a:r>
              <a:rPr lang="en-US" sz="2400" dirty="0" err="1" smtClean="0"/>
              <a:t>VB.Net</a:t>
            </a:r>
            <a:endParaRPr lang="en-US" sz="2400" dirty="0" smtClean="0"/>
          </a:p>
          <a:p>
            <a:r>
              <a:rPr lang="en-US" sz="2400" i="1" dirty="0" smtClean="0"/>
              <a:t>   iconic</a:t>
            </a:r>
          </a:p>
        </p:txBody>
      </p:sp>
      <p:sp>
        <p:nvSpPr>
          <p:cNvPr id="6" name="TextBox 5"/>
          <p:cNvSpPr txBox="1"/>
          <p:nvPr/>
        </p:nvSpPr>
        <p:spPr>
          <a:xfrm>
            <a:off x="9434020" y="921198"/>
            <a:ext cx="1795876" cy="2308324"/>
          </a:xfrm>
          <a:prstGeom prst="rect">
            <a:avLst/>
          </a:prstGeom>
          <a:noFill/>
        </p:spPr>
        <p:txBody>
          <a:bodyPr wrap="none" rtlCol="0">
            <a:spAutoFit/>
          </a:bodyPr>
          <a:lstStyle/>
          <a:p>
            <a:r>
              <a:rPr lang="en-US" sz="2400" i="1" dirty="0"/>
              <a:t> </a:t>
            </a:r>
            <a:r>
              <a:rPr lang="en-US" sz="2400" i="1" dirty="0" smtClean="0"/>
              <a:t>  </a:t>
            </a:r>
            <a:r>
              <a:rPr lang="en-US" sz="2400" i="1" dirty="0" err="1" smtClean="0"/>
              <a:t>asm.js</a:t>
            </a:r>
            <a:endParaRPr lang="en-US" sz="2400" i="1" dirty="0"/>
          </a:p>
          <a:p>
            <a:r>
              <a:rPr lang="en-US" sz="2400" i="1" dirty="0" smtClean="0"/>
              <a:t>   NLTK</a:t>
            </a:r>
          </a:p>
          <a:p>
            <a:r>
              <a:rPr lang="en-US" sz="2400" i="1" dirty="0" smtClean="0"/>
              <a:t>   </a:t>
            </a:r>
            <a:r>
              <a:rPr lang="en-US" sz="2400" i="1" dirty="0" err="1" smtClean="0"/>
              <a:t>SciPY</a:t>
            </a:r>
            <a:endParaRPr lang="en-US" sz="2400" i="1" dirty="0"/>
          </a:p>
          <a:p>
            <a:r>
              <a:rPr lang="en-US" sz="2400" i="1" dirty="0" smtClean="0"/>
              <a:t>   </a:t>
            </a:r>
            <a:r>
              <a:rPr lang="en-US" sz="2400" i="1" dirty="0" err="1" smtClean="0"/>
              <a:t>PyGame</a:t>
            </a:r>
            <a:endParaRPr lang="en-US" sz="2400" i="1" dirty="0" smtClean="0"/>
          </a:p>
          <a:p>
            <a:r>
              <a:rPr lang="en-US" sz="2400" dirty="0"/>
              <a:t>C</a:t>
            </a:r>
            <a:endParaRPr lang="en-US" sz="2400" dirty="0" smtClean="0"/>
          </a:p>
          <a:p>
            <a:r>
              <a:rPr lang="en-US" sz="2400" i="1" dirty="0" smtClean="0"/>
              <a:t>   </a:t>
            </a:r>
            <a:r>
              <a:rPr lang="en-US" sz="2400" i="1" dirty="0" err="1" smtClean="0"/>
              <a:t>TensorFlow</a:t>
            </a:r>
            <a:endParaRPr lang="en-US" sz="2400" i="1" dirty="0" smtClean="0"/>
          </a:p>
        </p:txBody>
      </p:sp>
      <p:sp>
        <p:nvSpPr>
          <p:cNvPr id="7" name="TextBox 6"/>
          <p:cNvSpPr txBox="1"/>
          <p:nvPr/>
        </p:nvSpPr>
        <p:spPr>
          <a:xfrm>
            <a:off x="7742387" y="150497"/>
            <a:ext cx="2533066" cy="523220"/>
          </a:xfrm>
          <a:prstGeom prst="rect">
            <a:avLst/>
          </a:prstGeom>
          <a:noFill/>
        </p:spPr>
        <p:txBody>
          <a:bodyPr wrap="none" rtlCol="0">
            <a:spAutoFit/>
          </a:bodyPr>
          <a:lstStyle/>
          <a:p>
            <a:r>
              <a:rPr lang="en-US" sz="2800" b="1" dirty="0" smtClean="0"/>
              <a:t>Starting </a:t>
            </a:r>
            <a:r>
              <a:rPr lang="en-US" sz="2800" b="1" smtClean="0"/>
              <a:t>in 2015</a:t>
            </a:r>
            <a:endParaRPr lang="en-US" sz="2800" b="1" dirty="0"/>
          </a:p>
        </p:txBody>
      </p:sp>
    </p:spTree>
    <p:extLst>
      <p:ext uri="{BB962C8B-B14F-4D97-AF65-F5344CB8AC3E}">
        <p14:creationId xmlns:p14="http://schemas.microsoft.com/office/powerpoint/2010/main" val="18732538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3300" y="0"/>
            <a:ext cx="10180122" cy="6858000"/>
          </a:xfrm>
          <a:prstGeom prst="rect">
            <a:avLst/>
          </a:prstGeom>
        </p:spPr>
      </p:pic>
    </p:spTree>
    <p:extLst>
      <p:ext uri="{BB962C8B-B14F-4D97-AF65-F5344CB8AC3E}">
        <p14:creationId xmlns:p14="http://schemas.microsoft.com/office/powerpoint/2010/main" val="441002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742950"/>
            <a:ext cx="8970726" cy="5078313"/>
          </a:xfrm>
          <a:prstGeom prst="rect">
            <a:avLst/>
          </a:prstGeom>
          <a:noFill/>
        </p:spPr>
        <p:txBody>
          <a:bodyPr wrap="none" rtlCol="0">
            <a:spAutoFit/>
          </a:bodyPr>
          <a:lstStyle/>
          <a:p>
            <a:r>
              <a:rPr lang="en-US" dirty="0">
                <a:solidFill>
                  <a:srgbClr val="C814C9"/>
                </a:solidFill>
                <a:latin typeface="Menlo-Regular" charset="0"/>
              </a:rPr>
              <a:t>from</a:t>
            </a:r>
            <a:r>
              <a:rPr lang="en-US" dirty="0">
                <a:solidFill>
                  <a:srgbClr val="000000"/>
                </a:solidFill>
                <a:latin typeface="Menlo-Regular" charset="0"/>
              </a:rPr>
              <a:t> </a:t>
            </a:r>
            <a:r>
              <a:rPr lang="en-US" dirty="0" err="1">
                <a:solidFill>
                  <a:srgbClr val="000000"/>
                </a:solidFill>
                <a:latin typeface="Menlo-Regular" charset="0"/>
              </a:rPr>
              <a:t>django.shortcuts</a:t>
            </a:r>
            <a:r>
              <a:rPr lang="en-US" dirty="0">
                <a:solidFill>
                  <a:srgbClr val="000000"/>
                </a:solidFill>
                <a:latin typeface="Menlo-Regular" charset="0"/>
              </a:rPr>
              <a:t> </a:t>
            </a:r>
            <a:r>
              <a:rPr lang="en-US" dirty="0">
                <a:solidFill>
                  <a:srgbClr val="C814C9"/>
                </a:solidFill>
                <a:latin typeface="Menlo-Regular" charset="0"/>
              </a:rPr>
              <a:t>import</a:t>
            </a:r>
            <a:r>
              <a:rPr lang="en-US" dirty="0">
                <a:solidFill>
                  <a:srgbClr val="000000"/>
                </a:solidFill>
                <a:latin typeface="Menlo-Regular" charset="0"/>
              </a:rPr>
              <a:t> render</a:t>
            </a:r>
          </a:p>
          <a:p>
            <a:r>
              <a:rPr lang="en-US" dirty="0">
                <a:solidFill>
                  <a:srgbClr val="C814C9"/>
                </a:solidFill>
                <a:latin typeface="Menlo-Regular" charset="0"/>
              </a:rPr>
              <a:t>from</a:t>
            </a:r>
            <a:r>
              <a:rPr lang="en-US" dirty="0">
                <a:solidFill>
                  <a:srgbClr val="000000"/>
                </a:solidFill>
                <a:latin typeface="Menlo-Regular" charset="0"/>
              </a:rPr>
              <a:t> </a:t>
            </a:r>
            <a:r>
              <a:rPr lang="en-US" dirty="0" err="1">
                <a:solidFill>
                  <a:srgbClr val="000000"/>
                </a:solidFill>
                <a:latin typeface="Menlo-Regular" charset="0"/>
              </a:rPr>
              <a:t>django.views</a:t>
            </a:r>
            <a:r>
              <a:rPr lang="en-US" dirty="0">
                <a:solidFill>
                  <a:srgbClr val="000000"/>
                </a:solidFill>
                <a:latin typeface="Menlo-Regular" charset="0"/>
              </a:rPr>
              <a:t> </a:t>
            </a:r>
            <a:r>
              <a:rPr lang="en-US" dirty="0">
                <a:solidFill>
                  <a:srgbClr val="C814C9"/>
                </a:solidFill>
                <a:latin typeface="Menlo-Regular" charset="0"/>
              </a:rPr>
              <a:t>import</a:t>
            </a:r>
            <a:r>
              <a:rPr lang="en-US" dirty="0">
                <a:solidFill>
                  <a:srgbClr val="000000"/>
                </a:solidFill>
                <a:latin typeface="Menlo-Regular" charset="0"/>
              </a:rPr>
              <a:t> View</a:t>
            </a:r>
          </a:p>
          <a:p>
            <a:endParaRPr lang="en-US" dirty="0">
              <a:solidFill>
                <a:srgbClr val="000000"/>
              </a:solidFill>
              <a:latin typeface="Menlo-Regular" charset="0"/>
            </a:endParaRPr>
          </a:p>
          <a:p>
            <a:r>
              <a:rPr lang="en-US" dirty="0">
                <a:solidFill>
                  <a:srgbClr val="C814C9"/>
                </a:solidFill>
                <a:latin typeface="Menlo-Regular" charset="0"/>
              </a:rPr>
              <a:t>from</a:t>
            </a:r>
            <a:r>
              <a:rPr lang="en-US" dirty="0">
                <a:solidFill>
                  <a:srgbClr val="000000"/>
                </a:solidFill>
                <a:latin typeface="Menlo-Regular" charset="0"/>
              </a:rPr>
              <a:t> </a:t>
            </a:r>
            <a:r>
              <a:rPr lang="en-US" dirty="0" err="1">
                <a:solidFill>
                  <a:srgbClr val="000000"/>
                </a:solidFill>
                <a:latin typeface="Menlo-Regular" charset="0"/>
              </a:rPr>
              <a:t>django_tsugi.mixins</a:t>
            </a:r>
            <a:r>
              <a:rPr lang="en-US" dirty="0">
                <a:solidFill>
                  <a:srgbClr val="000000"/>
                </a:solidFill>
                <a:latin typeface="Menlo-Regular" charset="0"/>
              </a:rPr>
              <a:t> </a:t>
            </a:r>
            <a:r>
              <a:rPr lang="en-US" dirty="0">
                <a:solidFill>
                  <a:srgbClr val="C814C9"/>
                </a:solidFill>
                <a:latin typeface="Menlo-Regular" charset="0"/>
              </a:rPr>
              <a:t>import</a:t>
            </a:r>
            <a:r>
              <a:rPr lang="en-US" dirty="0">
                <a:solidFill>
                  <a:srgbClr val="000000"/>
                </a:solidFill>
                <a:latin typeface="Menlo-Regular" charset="0"/>
              </a:rPr>
              <a:t> </a:t>
            </a:r>
            <a:r>
              <a:rPr lang="en-US" dirty="0" err="1">
                <a:solidFill>
                  <a:srgbClr val="000000"/>
                </a:solidFill>
                <a:latin typeface="Menlo-Regular" charset="0"/>
              </a:rPr>
              <a:t>TsugiMixin</a:t>
            </a:r>
            <a:endParaRPr lang="en-US" dirty="0">
              <a:solidFill>
                <a:srgbClr val="000000"/>
              </a:solidFill>
              <a:latin typeface="Menlo-Regular" charset="0"/>
            </a:endParaRPr>
          </a:p>
          <a:p>
            <a:endParaRPr lang="en-US" dirty="0">
              <a:solidFill>
                <a:srgbClr val="000000"/>
              </a:solidFill>
              <a:latin typeface="Menlo-Regular" charset="0"/>
            </a:endParaRPr>
          </a:p>
          <a:p>
            <a:r>
              <a:rPr lang="en-US" dirty="0">
                <a:solidFill>
                  <a:srgbClr val="C1651C"/>
                </a:solidFill>
                <a:latin typeface="Menlo-Regular" charset="0"/>
              </a:rPr>
              <a:t>class</a:t>
            </a:r>
            <a:r>
              <a:rPr lang="en-US" dirty="0">
                <a:solidFill>
                  <a:srgbClr val="000000"/>
                </a:solidFill>
                <a:latin typeface="Menlo-Regular" charset="0"/>
              </a:rPr>
              <a:t> </a:t>
            </a:r>
            <a:r>
              <a:rPr lang="en-US" dirty="0" err="1">
                <a:solidFill>
                  <a:srgbClr val="2EAEBB"/>
                </a:solidFill>
                <a:latin typeface="Menlo-Regular" charset="0"/>
              </a:rPr>
              <a:t>GradeView</a:t>
            </a:r>
            <a:r>
              <a:rPr lang="en-US" dirty="0">
                <a:solidFill>
                  <a:srgbClr val="000000"/>
                </a:solidFill>
                <a:latin typeface="Menlo-Regular" charset="0"/>
              </a:rPr>
              <a:t>(</a:t>
            </a:r>
            <a:r>
              <a:rPr lang="en-US" dirty="0" err="1">
                <a:solidFill>
                  <a:srgbClr val="000000"/>
                </a:solidFill>
                <a:latin typeface="Menlo-Regular" charset="0"/>
              </a:rPr>
              <a:t>TsugiMixin</a:t>
            </a:r>
            <a:r>
              <a:rPr lang="en-US" dirty="0">
                <a:solidFill>
                  <a:srgbClr val="000000"/>
                </a:solidFill>
                <a:latin typeface="Menlo-Regular" charset="0"/>
              </a:rPr>
              <a:t>, View):</a:t>
            </a:r>
          </a:p>
          <a:p>
            <a:endParaRPr lang="en-US" dirty="0">
              <a:solidFill>
                <a:srgbClr val="000000"/>
              </a:solidFill>
              <a:latin typeface="Menlo-Regular" charset="0"/>
            </a:endParaRPr>
          </a:p>
          <a:p>
            <a:r>
              <a:rPr lang="en-US" dirty="0">
                <a:solidFill>
                  <a:srgbClr val="000000"/>
                </a:solidFill>
                <a:latin typeface="Menlo-Regular" charset="0"/>
              </a:rPr>
              <a:t>    </a:t>
            </a:r>
            <a:r>
              <a:rPr lang="en-US" dirty="0" err="1">
                <a:solidFill>
                  <a:srgbClr val="C1651C"/>
                </a:solidFill>
                <a:latin typeface="Menlo-Regular" charset="0"/>
              </a:rPr>
              <a:t>def</a:t>
            </a:r>
            <a:r>
              <a:rPr lang="en-US" dirty="0">
                <a:solidFill>
                  <a:srgbClr val="000000"/>
                </a:solidFill>
                <a:latin typeface="Menlo-Regular" charset="0"/>
              </a:rPr>
              <a:t> </a:t>
            </a:r>
            <a:r>
              <a:rPr lang="en-US" dirty="0">
                <a:solidFill>
                  <a:srgbClr val="2EAEBB"/>
                </a:solidFill>
                <a:latin typeface="Menlo-Regular" charset="0"/>
              </a:rPr>
              <a:t>get</a:t>
            </a:r>
            <a:r>
              <a:rPr lang="en-US" dirty="0">
                <a:solidFill>
                  <a:srgbClr val="000000"/>
                </a:solidFill>
                <a:latin typeface="Menlo-Regular" charset="0"/>
              </a:rPr>
              <a:t>(self, request) :</a:t>
            </a:r>
          </a:p>
          <a:p>
            <a:r>
              <a:rPr lang="en-US" dirty="0">
                <a:solidFill>
                  <a:srgbClr val="000000"/>
                </a:solidFill>
                <a:latin typeface="Menlo-Regular" charset="0"/>
              </a:rPr>
              <a:t>        context = {</a:t>
            </a:r>
            <a:r>
              <a:rPr lang="en-US" dirty="0">
                <a:solidFill>
                  <a:srgbClr val="B42419"/>
                </a:solidFill>
                <a:latin typeface="Menlo-Regular" charset="0"/>
              </a:rPr>
              <a:t>'</a:t>
            </a:r>
            <a:r>
              <a:rPr lang="en-US" dirty="0" err="1">
                <a:solidFill>
                  <a:srgbClr val="B42419"/>
                </a:solidFill>
                <a:latin typeface="Menlo-Regular" charset="0"/>
              </a:rPr>
              <a:t>tsugi</a:t>
            </a:r>
            <a:r>
              <a:rPr lang="en-US" dirty="0">
                <a:solidFill>
                  <a:srgbClr val="B42419"/>
                </a:solidFill>
                <a:latin typeface="Menlo-Regular" charset="0"/>
              </a:rPr>
              <a:t>'</a:t>
            </a:r>
            <a:r>
              <a:rPr lang="en-US" dirty="0">
                <a:solidFill>
                  <a:srgbClr val="000000"/>
                </a:solidFill>
                <a:latin typeface="Menlo-Regular" charset="0"/>
              </a:rPr>
              <a:t>: </a:t>
            </a:r>
            <a:r>
              <a:rPr lang="en-US" dirty="0" err="1">
                <a:solidFill>
                  <a:srgbClr val="000000"/>
                </a:solidFill>
                <a:latin typeface="Menlo-Regular" charset="0"/>
              </a:rPr>
              <a:t>request.tsugi</a:t>
            </a:r>
            <a:r>
              <a:rPr lang="en-US" dirty="0">
                <a:solidFill>
                  <a:srgbClr val="000000"/>
                </a:solidFill>
                <a:latin typeface="Menlo-Regular" charset="0"/>
              </a:rPr>
              <a:t>}</a:t>
            </a:r>
          </a:p>
          <a:p>
            <a:r>
              <a:rPr lang="en-US" dirty="0">
                <a:solidFill>
                  <a:srgbClr val="000000"/>
                </a:solidFill>
                <a:latin typeface="Menlo-Regular" charset="0"/>
              </a:rPr>
              <a:t>        </a:t>
            </a:r>
            <a:r>
              <a:rPr lang="en-US" dirty="0">
                <a:solidFill>
                  <a:srgbClr val="C1651C"/>
                </a:solidFill>
                <a:latin typeface="Menlo-Regular" charset="0"/>
              </a:rPr>
              <a:t>return</a:t>
            </a:r>
            <a:r>
              <a:rPr lang="en-US" dirty="0">
                <a:solidFill>
                  <a:srgbClr val="000000"/>
                </a:solidFill>
                <a:latin typeface="Menlo-Regular" charset="0"/>
              </a:rPr>
              <a:t> render(request, </a:t>
            </a:r>
            <a:r>
              <a:rPr lang="en-US" dirty="0">
                <a:solidFill>
                  <a:srgbClr val="B42419"/>
                </a:solidFill>
                <a:latin typeface="Menlo-Regular" charset="0"/>
              </a:rPr>
              <a:t>'grade/</a:t>
            </a:r>
            <a:r>
              <a:rPr lang="en-US" dirty="0" err="1">
                <a:solidFill>
                  <a:srgbClr val="B42419"/>
                </a:solidFill>
                <a:latin typeface="Menlo-Regular" charset="0"/>
              </a:rPr>
              <a:t>main.html</a:t>
            </a:r>
            <a:r>
              <a:rPr lang="en-US" dirty="0">
                <a:solidFill>
                  <a:srgbClr val="B42419"/>
                </a:solidFill>
                <a:latin typeface="Menlo-Regular" charset="0"/>
              </a:rPr>
              <a:t>'</a:t>
            </a:r>
            <a:r>
              <a:rPr lang="en-US" dirty="0">
                <a:solidFill>
                  <a:srgbClr val="000000"/>
                </a:solidFill>
                <a:latin typeface="Menlo-Regular" charset="0"/>
              </a:rPr>
              <a:t>, context)</a:t>
            </a:r>
          </a:p>
          <a:p>
            <a:endParaRPr lang="en-US" dirty="0">
              <a:solidFill>
                <a:srgbClr val="000000"/>
              </a:solidFill>
              <a:latin typeface="Menlo-Regular" charset="0"/>
            </a:endParaRPr>
          </a:p>
          <a:p>
            <a:r>
              <a:rPr lang="en-US" dirty="0">
                <a:solidFill>
                  <a:srgbClr val="000000"/>
                </a:solidFill>
                <a:latin typeface="Menlo-Regular" charset="0"/>
              </a:rPr>
              <a:t>    </a:t>
            </a:r>
            <a:r>
              <a:rPr lang="en-US" dirty="0" err="1">
                <a:solidFill>
                  <a:srgbClr val="C1651C"/>
                </a:solidFill>
                <a:latin typeface="Menlo-Regular" charset="0"/>
              </a:rPr>
              <a:t>def</a:t>
            </a:r>
            <a:r>
              <a:rPr lang="en-US" dirty="0">
                <a:solidFill>
                  <a:srgbClr val="000000"/>
                </a:solidFill>
                <a:latin typeface="Menlo-Regular" charset="0"/>
              </a:rPr>
              <a:t> </a:t>
            </a:r>
            <a:r>
              <a:rPr lang="en-US" dirty="0">
                <a:solidFill>
                  <a:srgbClr val="2EAEBB"/>
                </a:solidFill>
                <a:latin typeface="Menlo-Regular" charset="0"/>
              </a:rPr>
              <a:t>post</a:t>
            </a:r>
            <a:r>
              <a:rPr lang="en-US" dirty="0">
                <a:solidFill>
                  <a:srgbClr val="000000"/>
                </a:solidFill>
                <a:latin typeface="Menlo-Regular" charset="0"/>
              </a:rPr>
              <a:t>(self, request) :</a:t>
            </a:r>
          </a:p>
          <a:p>
            <a:r>
              <a:rPr lang="en-US" dirty="0">
                <a:solidFill>
                  <a:srgbClr val="000000"/>
                </a:solidFill>
                <a:latin typeface="Menlo-Regular" charset="0"/>
              </a:rPr>
              <a:t>        grade = </a:t>
            </a:r>
            <a:r>
              <a:rPr lang="en-US" dirty="0">
                <a:solidFill>
                  <a:srgbClr val="2EAEBB"/>
                </a:solidFill>
                <a:latin typeface="Menlo-Regular" charset="0"/>
              </a:rPr>
              <a:t>float</a:t>
            </a:r>
            <a:r>
              <a:rPr lang="en-US" dirty="0">
                <a:solidFill>
                  <a:srgbClr val="000000"/>
                </a:solidFill>
                <a:latin typeface="Menlo-Regular" charset="0"/>
              </a:rPr>
              <a:t>(</a:t>
            </a:r>
            <a:r>
              <a:rPr lang="en-US" dirty="0" err="1">
                <a:solidFill>
                  <a:srgbClr val="000000"/>
                </a:solidFill>
                <a:latin typeface="Menlo-Regular" charset="0"/>
              </a:rPr>
              <a:t>request.POST.get</a:t>
            </a:r>
            <a:r>
              <a:rPr lang="en-US" dirty="0">
                <a:solidFill>
                  <a:srgbClr val="000000"/>
                </a:solidFill>
                <a:latin typeface="Menlo-Regular" charset="0"/>
              </a:rPr>
              <a:t>(</a:t>
            </a:r>
            <a:r>
              <a:rPr lang="en-US" dirty="0">
                <a:solidFill>
                  <a:srgbClr val="B42419"/>
                </a:solidFill>
                <a:latin typeface="Menlo-Regular" charset="0"/>
              </a:rPr>
              <a:t>'grade'</a:t>
            </a:r>
            <a:r>
              <a:rPr lang="en-US" dirty="0">
                <a:solidFill>
                  <a:srgbClr val="000000"/>
                </a:solidFill>
                <a:latin typeface="Menlo-Regular" charset="0"/>
              </a:rPr>
              <a:t>))</a:t>
            </a:r>
          </a:p>
          <a:p>
            <a:r>
              <a:rPr lang="en-US" dirty="0">
                <a:solidFill>
                  <a:srgbClr val="000000"/>
                </a:solidFill>
                <a:latin typeface="Menlo-Regular" charset="0"/>
              </a:rPr>
              <a:t>        comment = </a:t>
            </a:r>
            <a:r>
              <a:rPr lang="en-US" dirty="0" err="1">
                <a:solidFill>
                  <a:srgbClr val="000000"/>
                </a:solidFill>
                <a:latin typeface="Menlo-Regular" charset="0"/>
              </a:rPr>
              <a:t>request.POST.get</a:t>
            </a:r>
            <a:r>
              <a:rPr lang="en-US" dirty="0">
                <a:solidFill>
                  <a:srgbClr val="000000"/>
                </a:solidFill>
                <a:latin typeface="Menlo-Regular" charset="0"/>
              </a:rPr>
              <a:t>(</a:t>
            </a:r>
            <a:r>
              <a:rPr lang="en-US" dirty="0">
                <a:solidFill>
                  <a:srgbClr val="B42419"/>
                </a:solidFill>
                <a:latin typeface="Menlo-Regular" charset="0"/>
              </a:rPr>
              <a:t>'comment'</a:t>
            </a:r>
            <a:r>
              <a:rPr lang="en-US" dirty="0">
                <a:solidFill>
                  <a:srgbClr val="000000"/>
                </a:solidFill>
                <a:latin typeface="Menlo-Regular" charset="0"/>
              </a:rPr>
              <a:t>)</a:t>
            </a:r>
          </a:p>
          <a:p>
            <a:endParaRPr lang="en-US" dirty="0">
              <a:solidFill>
                <a:srgbClr val="000000"/>
              </a:solidFill>
              <a:latin typeface="Menlo-Regular" charset="0"/>
            </a:endParaRPr>
          </a:p>
          <a:p>
            <a:r>
              <a:rPr lang="en-US" dirty="0">
                <a:solidFill>
                  <a:srgbClr val="000000"/>
                </a:solidFill>
                <a:latin typeface="Menlo-Regular" charset="0"/>
              </a:rPr>
              <a:t>        </a:t>
            </a:r>
            <a:r>
              <a:rPr lang="en-US" dirty="0" err="1">
                <a:solidFill>
                  <a:srgbClr val="000000"/>
                </a:solidFill>
                <a:latin typeface="Menlo-Regular" charset="0"/>
              </a:rPr>
              <a:t>retval</a:t>
            </a:r>
            <a:r>
              <a:rPr lang="en-US" dirty="0">
                <a:solidFill>
                  <a:srgbClr val="000000"/>
                </a:solidFill>
                <a:latin typeface="Menlo-Regular" charset="0"/>
              </a:rPr>
              <a:t> = </a:t>
            </a:r>
            <a:r>
              <a:rPr lang="en-US" dirty="0" err="1">
                <a:solidFill>
                  <a:srgbClr val="000000"/>
                </a:solidFill>
                <a:latin typeface="Menlo-Regular" charset="0"/>
              </a:rPr>
              <a:t>request.tsugi.result.gradeSend</a:t>
            </a:r>
            <a:r>
              <a:rPr lang="en-US" dirty="0">
                <a:solidFill>
                  <a:srgbClr val="000000"/>
                </a:solidFill>
                <a:latin typeface="Menlo-Regular" charset="0"/>
              </a:rPr>
              <a:t>(grade, comment)</a:t>
            </a:r>
          </a:p>
          <a:p>
            <a:r>
              <a:rPr lang="en-US" dirty="0">
                <a:solidFill>
                  <a:srgbClr val="000000"/>
                </a:solidFill>
                <a:latin typeface="Menlo-Regular" charset="0"/>
              </a:rPr>
              <a:t>        context = {</a:t>
            </a:r>
            <a:r>
              <a:rPr lang="en-US" dirty="0">
                <a:solidFill>
                  <a:srgbClr val="B42419"/>
                </a:solidFill>
                <a:latin typeface="Menlo-Regular" charset="0"/>
              </a:rPr>
              <a:t>'</a:t>
            </a:r>
            <a:r>
              <a:rPr lang="en-US" dirty="0" err="1">
                <a:solidFill>
                  <a:srgbClr val="B42419"/>
                </a:solidFill>
                <a:latin typeface="Menlo-Regular" charset="0"/>
              </a:rPr>
              <a:t>tsugi</a:t>
            </a:r>
            <a:r>
              <a:rPr lang="en-US" dirty="0">
                <a:solidFill>
                  <a:srgbClr val="B42419"/>
                </a:solidFill>
                <a:latin typeface="Menlo-Regular" charset="0"/>
              </a:rPr>
              <a:t>'</a:t>
            </a:r>
            <a:r>
              <a:rPr lang="en-US" dirty="0">
                <a:solidFill>
                  <a:srgbClr val="000000"/>
                </a:solidFill>
                <a:latin typeface="Menlo-Regular" charset="0"/>
              </a:rPr>
              <a:t>: </a:t>
            </a:r>
            <a:r>
              <a:rPr lang="en-US" dirty="0" err="1">
                <a:solidFill>
                  <a:srgbClr val="000000"/>
                </a:solidFill>
                <a:latin typeface="Menlo-Regular" charset="0"/>
              </a:rPr>
              <a:t>request.tsugi</a:t>
            </a:r>
            <a:r>
              <a:rPr lang="en-US" dirty="0">
                <a:solidFill>
                  <a:srgbClr val="000000"/>
                </a:solidFill>
                <a:latin typeface="Menlo-Regular" charset="0"/>
              </a:rPr>
              <a:t>, </a:t>
            </a:r>
            <a:r>
              <a:rPr lang="en-US" dirty="0">
                <a:solidFill>
                  <a:srgbClr val="B42419"/>
                </a:solidFill>
                <a:latin typeface="Menlo-Regular" charset="0"/>
              </a:rPr>
              <a:t>'</a:t>
            </a:r>
            <a:r>
              <a:rPr lang="en-US" dirty="0" err="1">
                <a:solidFill>
                  <a:srgbClr val="B42419"/>
                </a:solidFill>
                <a:latin typeface="Menlo-Regular" charset="0"/>
              </a:rPr>
              <a:t>retval</a:t>
            </a:r>
            <a:r>
              <a:rPr lang="en-US" dirty="0">
                <a:solidFill>
                  <a:srgbClr val="B42419"/>
                </a:solidFill>
                <a:latin typeface="Menlo-Regular" charset="0"/>
              </a:rPr>
              <a:t>'</a:t>
            </a:r>
            <a:r>
              <a:rPr lang="en-US" dirty="0">
                <a:solidFill>
                  <a:srgbClr val="000000"/>
                </a:solidFill>
                <a:latin typeface="Menlo-Regular" charset="0"/>
              </a:rPr>
              <a:t> : </a:t>
            </a:r>
            <a:r>
              <a:rPr lang="en-US" dirty="0" err="1">
                <a:solidFill>
                  <a:srgbClr val="000000"/>
                </a:solidFill>
                <a:latin typeface="Menlo-Regular" charset="0"/>
              </a:rPr>
              <a:t>retval</a:t>
            </a:r>
            <a:r>
              <a:rPr lang="en-US" dirty="0">
                <a:solidFill>
                  <a:srgbClr val="000000"/>
                </a:solidFill>
                <a:latin typeface="Menlo-Regular" charset="0"/>
              </a:rPr>
              <a:t>}</a:t>
            </a:r>
          </a:p>
          <a:p>
            <a:r>
              <a:rPr lang="en-US" dirty="0">
                <a:solidFill>
                  <a:srgbClr val="000000"/>
                </a:solidFill>
                <a:latin typeface="Menlo-Regular" charset="0"/>
              </a:rPr>
              <a:t>        </a:t>
            </a:r>
            <a:r>
              <a:rPr lang="en-US" dirty="0">
                <a:solidFill>
                  <a:srgbClr val="C1651C"/>
                </a:solidFill>
                <a:latin typeface="Menlo-Regular" charset="0"/>
              </a:rPr>
              <a:t>return</a:t>
            </a:r>
            <a:r>
              <a:rPr lang="en-US" dirty="0">
                <a:solidFill>
                  <a:srgbClr val="000000"/>
                </a:solidFill>
                <a:latin typeface="Menlo-Regular" charset="0"/>
              </a:rPr>
              <a:t> render(request, </a:t>
            </a:r>
            <a:r>
              <a:rPr lang="en-US" dirty="0">
                <a:solidFill>
                  <a:srgbClr val="B42419"/>
                </a:solidFill>
                <a:latin typeface="Menlo-Regular" charset="0"/>
              </a:rPr>
              <a:t>'grade/</a:t>
            </a:r>
            <a:r>
              <a:rPr lang="en-US" dirty="0" err="1">
                <a:solidFill>
                  <a:srgbClr val="B42419"/>
                </a:solidFill>
                <a:latin typeface="Menlo-Regular" charset="0"/>
              </a:rPr>
              <a:t>done.html</a:t>
            </a:r>
            <a:r>
              <a:rPr lang="en-US" dirty="0">
                <a:solidFill>
                  <a:srgbClr val="B42419"/>
                </a:solidFill>
                <a:latin typeface="Menlo-Regular" charset="0"/>
              </a:rPr>
              <a:t>'</a:t>
            </a:r>
            <a:r>
              <a:rPr lang="en-US" dirty="0">
                <a:solidFill>
                  <a:srgbClr val="000000"/>
                </a:solidFill>
                <a:latin typeface="Menlo-Regular" charset="0"/>
              </a:rPr>
              <a:t>, context)</a:t>
            </a:r>
            <a:endParaRPr lang="en-US" dirty="0"/>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29502" y="596348"/>
            <a:ext cx="4762500" cy="1019977"/>
          </a:xfrm>
          <a:prstGeom prst="rect">
            <a:avLst/>
          </a:prstGeom>
        </p:spPr>
      </p:pic>
    </p:spTree>
    <p:extLst>
      <p:ext uri="{BB962C8B-B14F-4D97-AF65-F5344CB8AC3E}">
        <p14:creationId xmlns:p14="http://schemas.microsoft.com/office/powerpoint/2010/main" val="756650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7845966-6EFC-468A-9CC7-BAB4B95854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3B4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75554383-98AF-4A47-BB65-705FAAA4BE6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xmlns="" id="{ADAD1991-FFD1-4E94-ABAB-7560D33008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6181" y="1907697"/>
            <a:ext cx="5462546" cy="3086338"/>
          </a:xfrm>
          <a:prstGeom prst="rect">
            <a:avLst/>
          </a:prstGeom>
        </p:spPr>
      </p:pic>
    </p:spTree>
    <p:extLst>
      <p:ext uri="{BB962C8B-B14F-4D97-AF65-F5344CB8AC3E}">
        <p14:creationId xmlns:p14="http://schemas.microsoft.com/office/powerpoint/2010/main" val="4022097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1" y="10"/>
            <a:ext cx="7370057" cy="6857990"/>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b="-4"/>
          <a:stretch/>
        </p:blipFill>
        <p:spPr>
          <a:xfrm>
            <a:off x="7534656" y="1"/>
            <a:ext cx="4657344" cy="3346704"/>
          </a:xfrm>
          <a:prstGeom prst="rect">
            <a:avLst/>
          </a:prstGeom>
        </p:spPr>
      </p:pic>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r="-4" b="-4"/>
          <a:stretch/>
        </p:blipFill>
        <p:spPr>
          <a:xfrm>
            <a:off x="7534654" y="3511296"/>
            <a:ext cx="4657346" cy="3346704"/>
          </a:xfrm>
          <a:prstGeom prst="rect">
            <a:avLst/>
          </a:prstGeom>
        </p:spPr>
      </p:pic>
      <p:sp>
        <p:nvSpPr>
          <p:cNvPr id="2" name="TextBox 1"/>
          <p:cNvSpPr txBox="1"/>
          <p:nvPr/>
        </p:nvSpPr>
        <p:spPr>
          <a:xfrm>
            <a:off x="9427589" y="6322769"/>
            <a:ext cx="2764411" cy="369332"/>
          </a:xfrm>
          <a:prstGeom prst="rect">
            <a:avLst/>
          </a:prstGeom>
          <a:noFill/>
        </p:spPr>
        <p:txBody>
          <a:bodyPr wrap="none" rtlCol="0">
            <a:spAutoFit/>
          </a:bodyPr>
          <a:lstStyle/>
          <a:p>
            <a:r>
              <a:rPr lang="en-US" dirty="0" err="1" smtClean="0">
                <a:solidFill>
                  <a:schemeClr val="bg1"/>
                </a:solidFill>
              </a:rPr>
              <a:t>www.sakaiger.com</a:t>
            </a:r>
            <a:r>
              <a:rPr lang="en-US" dirty="0" smtClean="0">
                <a:solidFill>
                  <a:schemeClr val="bg1"/>
                </a:solidFill>
              </a:rPr>
              <a:t>/</a:t>
            </a:r>
            <a:r>
              <a:rPr lang="en-US" dirty="0" err="1" smtClean="0">
                <a:solidFill>
                  <a:schemeClr val="bg1"/>
                </a:solidFill>
              </a:rPr>
              <a:t>sakaicar</a:t>
            </a:r>
            <a:endParaRPr lang="en-US" dirty="0">
              <a:solidFill>
                <a:schemeClr val="bg1"/>
              </a:solidFill>
            </a:endParaRPr>
          </a:p>
        </p:txBody>
      </p:sp>
      <p:sp>
        <p:nvSpPr>
          <p:cNvPr id="7" name="Title 1">
            <a:extLst>
              <a:ext uri="{FF2B5EF4-FFF2-40B4-BE49-F238E27FC236}">
                <a16:creationId xmlns="" xmlns:a16="http://schemas.microsoft.com/office/drawing/2014/main" id="{60850E5D-495A-AB48-8D8D-055C7345D00C}"/>
              </a:ext>
            </a:extLst>
          </p:cNvPr>
          <p:cNvSpPr txBox="1">
            <a:spLocks/>
          </p:cNvSpPr>
          <p:nvPr/>
        </p:nvSpPr>
        <p:spPr>
          <a:xfrm>
            <a:off x="422189" y="3346705"/>
            <a:ext cx="10935990" cy="12899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pPr>
              <a:lnSpc>
                <a:spcPct val="100000"/>
              </a:lnSpc>
            </a:pPr>
            <a:r>
              <a:rPr lang="en-US" b="1" dirty="0">
                <a:solidFill>
                  <a:schemeClr val="bg1"/>
                </a:solidFill>
              </a:rPr>
              <a:t>THANK YOU!</a:t>
            </a:r>
            <a:endParaRPr lang="en-US" dirty="0">
              <a:solidFill>
                <a:schemeClr val="bg1"/>
              </a:solidFill>
            </a:endParaRPr>
          </a:p>
        </p:txBody>
      </p:sp>
      <p:sp>
        <p:nvSpPr>
          <p:cNvPr id="8" name="TextBox 7"/>
          <p:cNvSpPr txBox="1"/>
          <p:nvPr/>
        </p:nvSpPr>
        <p:spPr>
          <a:xfrm>
            <a:off x="422189" y="4328653"/>
            <a:ext cx="4265270" cy="2308324"/>
          </a:xfrm>
          <a:prstGeom prst="rect">
            <a:avLst/>
          </a:prstGeom>
          <a:noFill/>
        </p:spPr>
        <p:txBody>
          <a:bodyPr wrap="none" rtlCol="0">
            <a:spAutoFit/>
          </a:bodyPr>
          <a:lstStyle/>
          <a:p>
            <a:r>
              <a:rPr lang="en-US" sz="3600" dirty="0" smtClean="0">
                <a:solidFill>
                  <a:schemeClr val="bg1"/>
                </a:solidFill>
              </a:rPr>
              <a:t>www.umsi.umich.edu</a:t>
            </a:r>
          </a:p>
          <a:p>
            <a:r>
              <a:rPr lang="en-US" sz="3600" dirty="0" smtClean="0">
                <a:solidFill>
                  <a:schemeClr val="bg1"/>
                </a:solidFill>
              </a:rPr>
              <a:t>www.dr-chuck.com</a:t>
            </a:r>
          </a:p>
          <a:p>
            <a:r>
              <a:rPr lang="en-US" sz="3600" dirty="0" smtClean="0">
                <a:solidFill>
                  <a:schemeClr val="bg1"/>
                </a:solidFill>
              </a:rPr>
              <a:t>www.py4e.com</a:t>
            </a:r>
          </a:p>
          <a:p>
            <a:r>
              <a:rPr lang="en-US" sz="3600" dirty="0" err="1" smtClean="0">
                <a:solidFill>
                  <a:schemeClr val="bg1"/>
                </a:solidFill>
              </a:rPr>
              <a:t>www.tsugi.org</a:t>
            </a:r>
            <a:endParaRPr lang="en-US" sz="3600" dirty="0">
              <a:solidFill>
                <a:schemeClr val="bg1"/>
              </a:solidFill>
            </a:endParaRPr>
          </a:p>
        </p:txBody>
      </p:sp>
    </p:spTree>
    <p:extLst>
      <p:ext uri="{BB962C8B-B14F-4D97-AF65-F5344CB8AC3E}">
        <p14:creationId xmlns:p14="http://schemas.microsoft.com/office/powerpoint/2010/main" val="963972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00" y="0"/>
            <a:ext cx="10940336" cy="6858000"/>
          </a:xfrm>
          <a:prstGeom prst="rect">
            <a:avLst/>
          </a:prstGeom>
        </p:spPr>
      </p:pic>
      <p:sp>
        <p:nvSpPr>
          <p:cNvPr id="3" name="TextBox 2"/>
          <p:cNvSpPr txBox="1"/>
          <p:nvPr/>
        </p:nvSpPr>
        <p:spPr>
          <a:xfrm>
            <a:off x="9186863" y="5929313"/>
            <a:ext cx="1247649" cy="369332"/>
          </a:xfrm>
          <a:prstGeom prst="rect">
            <a:avLst/>
          </a:prstGeom>
          <a:noFill/>
        </p:spPr>
        <p:txBody>
          <a:bodyPr wrap="none" rtlCol="0">
            <a:spAutoFit/>
          </a:bodyPr>
          <a:lstStyle/>
          <a:p>
            <a:r>
              <a:rPr lang="en-US" dirty="0" smtClean="0"/>
              <a:t>Last Month</a:t>
            </a:r>
            <a:endParaRPr lang="en-US" dirty="0"/>
          </a:p>
        </p:txBody>
      </p:sp>
    </p:spTree>
    <p:extLst>
      <p:ext uri="{BB962C8B-B14F-4D97-AF65-F5344CB8AC3E}">
        <p14:creationId xmlns:p14="http://schemas.microsoft.com/office/powerpoint/2010/main" val="2004792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300" y="-17585"/>
            <a:ext cx="10940336" cy="6858000"/>
          </a:xfrm>
          <a:prstGeom prst="rect">
            <a:avLst/>
          </a:prstGeom>
        </p:spPr>
      </p:pic>
      <p:sp>
        <p:nvSpPr>
          <p:cNvPr id="3" name="TextBox 2"/>
          <p:cNvSpPr txBox="1"/>
          <p:nvPr/>
        </p:nvSpPr>
        <p:spPr>
          <a:xfrm>
            <a:off x="9229725" y="6000751"/>
            <a:ext cx="1932324" cy="369332"/>
          </a:xfrm>
          <a:prstGeom prst="rect">
            <a:avLst/>
          </a:prstGeom>
          <a:noFill/>
        </p:spPr>
        <p:txBody>
          <a:bodyPr wrap="none" rtlCol="0">
            <a:spAutoFit/>
          </a:bodyPr>
          <a:lstStyle/>
          <a:p>
            <a:r>
              <a:rPr lang="en-US" smtClean="0"/>
              <a:t>Last Three Months</a:t>
            </a:r>
            <a:endParaRPr lang="en-US" dirty="0"/>
          </a:p>
        </p:txBody>
      </p:sp>
    </p:spTree>
    <p:extLst>
      <p:ext uri="{BB962C8B-B14F-4D97-AF65-F5344CB8AC3E}">
        <p14:creationId xmlns:p14="http://schemas.microsoft.com/office/powerpoint/2010/main" val="1516308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r>
              <a:rPr lang="en-US" dirty="0"/>
              <a:t>Goals for </a:t>
            </a:r>
            <a:r>
              <a:rPr lang="en-US"/>
              <a:t>the Course</a:t>
            </a:r>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0"/>
            <a:ext cx="4635571" cy="6857990"/>
          </a:xfrm>
          <a:prstGeom prst="rect">
            <a:avLst/>
          </a:prstGeom>
          <a:effectLst/>
        </p:spPr>
      </p:pic>
      <p:sp>
        <p:nvSpPr>
          <p:cNvPr id="3" name="Content Placeholder 2"/>
          <p:cNvSpPr>
            <a:spLocks noGrp="1"/>
          </p:cNvSpPr>
          <p:nvPr>
            <p:ph idx="1"/>
          </p:nvPr>
        </p:nvSpPr>
        <p:spPr>
          <a:xfrm>
            <a:off x="4965431" y="2438400"/>
            <a:ext cx="6586489" cy="3785419"/>
          </a:xfrm>
        </p:spPr>
        <p:txBody>
          <a:bodyPr>
            <a:normAutofit/>
          </a:bodyPr>
          <a:lstStyle/>
          <a:p>
            <a:r>
              <a:rPr lang="en-US" sz="2000"/>
              <a:t>Anyone can program </a:t>
            </a:r>
            <a:r>
              <a:rPr lang="mr-IN" sz="2000"/>
              <a:t>–</a:t>
            </a:r>
            <a:r>
              <a:rPr lang="en-US" sz="2000"/>
              <a:t> no prior knowledge</a:t>
            </a:r>
          </a:p>
          <a:p>
            <a:r>
              <a:rPr lang="en-US" sz="2000"/>
              <a:t>Build skills in taking programming classes</a:t>
            </a:r>
          </a:p>
          <a:p>
            <a:r>
              <a:rPr lang="en-US" sz="2000"/>
              <a:t>Teach others to be a mentor / teacher</a:t>
            </a:r>
          </a:p>
          <a:p>
            <a:r>
              <a:rPr lang="en-US" sz="2000"/>
              <a:t>Kit of free and open materials (CC)</a:t>
            </a:r>
          </a:p>
          <a:p>
            <a:pPr lvl="1"/>
            <a:r>
              <a:rPr lang="en-US" sz="2000"/>
              <a:t>Videos / PowerPoints / Book / Software</a:t>
            </a:r>
          </a:p>
          <a:p>
            <a:r>
              <a:rPr lang="en-US" sz="2000"/>
              <a:t>Encourage translations, remix, and republish</a:t>
            </a:r>
          </a:p>
          <a:p>
            <a:r>
              <a:rPr lang="en-US" sz="2000"/>
              <a:t>Create a movement </a:t>
            </a:r>
            <a:r>
              <a:rPr lang="mr-IN" sz="2000"/>
              <a:t>–</a:t>
            </a:r>
            <a:r>
              <a:rPr lang="en-US" sz="2000"/>
              <a:t> programming for everybody</a:t>
            </a:r>
          </a:p>
          <a:p>
            <a:endParaRPr lang="en-US" sz="2000"/>
          </a:p>
        </p:txBody>
      </p:sp>
    </p:spTree>
    <p:extLst>
      <p:ext uri="{BB962C8B-B14F-4D97-AF65-F5344CB8AC3E}">
        <p14:creationId xmlns:p14="http://schemas.microsoft.com/office/powerpoint/2010/main" val="1993922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53817" y="1339858"/>
            <a:ext cx="5294715" cy="4143114"/>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3467" y="1432514"/>
            <a:ext cx="5294716" cy="3957800"/>
          </a:xfrm>
          <a:prstGeom prst="rect">
            <a:avLst/>
          </a:prstGeom>
        </p:spPr>
      </p:pic>
      <p:pic>
        <p:nvPicPr>
          <p:cNvPr id="7" name="Picture 6">
            <a:extLst>
              <a:ext uri="{FF2B5EF4-FFF2-40B4-BE49-F238E27FC236}">
                <a16:creationId xmlns="" xmlns:a16="http://schemas.microsoft.com/office/drawing/2014/main" id="{CE105CA1-572B-A74C-B71B-DEC9FEEE18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0" y="0"/>
            <a:ext cx="12184380" cy="6858000"/>
          </a:xfrm>
          <a:prstGeom prst="rect">
            <a:avLst/>
          </a:prstGeom>
        </p:spPr>
      </p:pic>
      <p:sp>
        <p:nvSpPr>
          <p:cNvPr id="9" name="Title 1">
            <a:extLst>
              <a:ext uri="{FF2B5EF4-FFF2-40B4-BE49-F238E27FC236}">
                <a16:creationId xmlns="" xmlns:a16="http://schemas.microsoft.com/office/drawing/2014/main" id="{70065F74-A6B5-5143-8C01-AD0CF218D5E3}"/>
              </a:ext>
            </a:extLst>
          </p:cNvPr>
          <p:cNvSpPr>
            <a:spLocks noGrp="1"/>
          </p:cNvSpPr>
          <p:nvPr>
            <p:ph type="title"/>
          </p:nvPr>
        </p:nvSpPr>
        <p:spPr>
          <a:xfrm>
            <a:off x="702013" y="2573285"/>
            <a:ext cx="10515600" cy="1560970"/>
          </a:xfrm>
        </p:spPr>
        <p:txBody>
          <a:bodyPr anchor="t">
            <a:normAutofit/>
          </a:bodyPr>
          <a:lstStyle/>
          <a:p>
            <a:pPr>
              <a:lnSpc>
                <a:spcPct val="100000"/>
              </a:lnSpc>
            </a:pPr>
            <a:r>
              <a:rPr lang="en-US" b="1" dirty="0" smtClean="0">
                <a:solidFill>
                  <a:schemeClr val="bg1"/>
                </a:solidFill>
              </a:rPr>
              <a:t>Learning is about</a:t>
            </a:r>
            <a:br>
              <a:rPr lang="en-US" b="1" dirty="0" smtClean="0">
                <a:solidFill>
                  <a:schemeClr val="bg1"/>
                </a:solidFill>
              </a:rPr>
            </a:br>
            <a:r>
              <a:rPr lang="en-US" b="1" dirty="0" smtClean="0">
                <a:solidFill>
                  <a:schemeClr val="bg1"/>
                </a:solidFill>
              </a:rPr>
              <a:t>people</a:t>
            </a:r>
            <a:endParaRPr lang="en-US" dirty="0">
              <a:solidFill>
                <a:schemeClr val="bg1"/>
              </a:solidFill>
            </a:endParaRPr>
          </a:p>
        </p:txBody>
      </p:sp>
      <p:sp>
        <p:nvSpPr>
          <p:cNvPr id="2" name="TextBox 1"/>
          <p:cNvSpPr txBox="1"/>
          <p:nvPr/>
        </p:nvSpPr>
        <p:spPr>
          <a:xfrm>
            <a:off x="201149" y="6161753"/>
            <a:ext cx="11789702" cy="369332"/>
          </a:xfrm>
          <a:prstGeom prst="rect">
            <a:avLst/>
          </a:prstGeom>
          <a:noFill/>
        </p:spPr>
        <p:txBody>
          <a:bodyPr wrap="none" rtlCol="0">
            <a:spAutoFit/>
          </a:bodyPr>
          <a:lstStyle/>
          <a:p>
            <a:r>
              <a:rPr lang="en-US" dirty="0">
                <a:solidFill>
                  <a:schemeClr val="bg1"/>
                </a:solidFill>
              </a:rPr>
              <a:t>A teacher who establishes rapport with the taught, becomes one with them, learns more from them than he teaches them. </a:t>
            </a:r>
          </a:p>
        </p:txBody>
      </p:sp>
      <p:pic>
        <p:nvPicPr>
          <p:cNvPr id="8" name="Picture 7">
            <a:extLst>
              <a:ext uri="{FF2B5EF4-FFF2-40B4-BE49-F238E27FC236}">
                <a16:creationId xmlns="" xmlns:a16="http://schemas.microsoft.com/office/drawing/2014/main" id="{71CF41DD-1BC5-7F4C-9E6A-23860221C0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400" y="337156"/>
            <a:ext cx="5257800" cy="1003300"/>
          </a:xfrm>
          <a:prstGeom prst="rect">
            <a:avLst/>
          </a:prstGeom>
        </p:spPr>
      </p:pic>
    </p:spTree>
    <p:extLst>
      <p:ext uri="{BB962C8B-B14F-4D97-AF65-F5344CB8AC3E}">
        <p14:creationId xmlns:p14="http://schemas.microsoft.com/office/powerpoint/2010/main" val="1617350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21480000">
            <a:off x="1137837" y="1003258"/>
            <a:ext cx="9916327" cy="4764396"/>
          </a:xfrm>
          <a:prstGeom prst="rect">
            <a:avLst/>
          </a:prstGeom>
        </p:spPr>
      </p:pic>
      <p:sp>
        <p:nvSpPr>
          <p:cNvPr id="2" name="Rectangle 1"/>
          <p:cNvSpPr/>
          <p:nvPr/>
        </p:nvSpPr>
        <p:spPr>
          <a:xfrm>
            <a:off x="6825360" y="6231737"/>
            <a:ext cx="5004512"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=SfQYA0JQWkA</a:t>
            </a:r>
          </a:p>
        </p:txBody>
      </p:sp>
    </p:spTree>
    <p:extLst>
      <p:ext uri="{BB962C8B-B14F-4D97-AF65-F5344CB8AC3E}">
        <p14:creationId xmlns:p14="http://schemas.microsoft.com/office/powerpoint/2010/main" val="1272458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1016</Words>
  <Application>Microsoft Macintosh PowerPoint</Application>
  <PresentationFormat>Widescreen</PresentationFormat>
  <Paragraphs>234</Paragraphs>
  <Slides>49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ArialMT</vt:lpstr>
      <vt:lpstr>Calibri</vt:lpstr>
      <vt:lpstr>Calibri Light</vt:lpstr>
      <vt:lpstr>Corbel</vt:lpstr>
      <vt:lpstr>Courier</vt:lpstr>
      <vt:lpstr>Impact</vt:lpstr>
      <vt:lpstr>Mangal</vt:lpstr>
      <vt:lpstr>Menlo-Regular</vt:lpstr>
      <vt:lpstr>Times-Roman</vt:lpstr>
      <vt:lpstr>Office Theme</vt:lpstr>
      <vt:lpstr>What is all this  fuss about Python?</vt:lpstr>
      <vt:lpstr>PowerPoint Presentation</vt:lpstr>
      <vt:lpstr>Python for Everybody: The Largest Programming Course in the World</vt:lpstr>
      <vt:lpstr>PowerPoint Presentation</vt:lpstr>
      <vt:lpstr>PowerPoint Presentation</vt:lpstr>
      <vt:lpstr>PowerPoint Presentation</vt:lpstr>
      <vt:lpstr>Goals for the Course</vt:lpstr>
      <vt:lpstr>Learning is about people</vt:lpstr>
      <vt:lpstr>PowerPoint Presentation</vt:lpstr>
      <vt:lpstr>PowerPoint Presentation</vt:lpstr>
      <vt:lpstr>PowerPoint Presentation</vt:lpstr>
      <vt:lpstr>PowerPoint Presentation</vt:lpstr>
      <vt:lpstr>PowerPoint Presentation</vt:lpstr>
      <vt:lpstr>PowerPoint Presentation</vt:lpstr>
      <vt:lpstr>Adapted from: How to Think Like a Computer Scientist, by Alan Downey, Jeff Elkner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Liberal Arts Technology (LAT)</vt:lpstr>
      <vt:lpstr>Programming Curriculum</vt:lpstr>
      <vt:lpstr>Python for Everybody - Everywhere</vt:lpstr>
      <vt:lpstr>Python for Everybody: The Python Language</vt:lpstr>
      <vt:lpstr>PowerPoint Presentation</vt:lpstr>
      <vt:lpstr>PowerPoint Presentation</vt:lpstr>
      <vt:lpstr>PowerPoint Presentation</vt:lpstr>
      <vt:lpstr>Why Python?</vt:lpstr>
      <vt:lpstr>Language Comparison</vt:lpstr>
      <vt:lpstr>Python 2 versus Python 3</vt:lpstr>
      <vt:lpstr>PowerPoint Presentation</vt:lpstr>
      <vt:lpstr>PowerPoint Presentation</vt:lpstr>
      <vt:lpstr>PowerPoint Presentation</vt:lpstr>
      <vt:lpstr>PowerPoint Presentation</vt:lpstr>
      <vt:lpstr>What About JavaScript?</vt:lpstr>
      <vt:lpstr>PowerPoint Presentation</vt:lpstr>
      <vt:lpstr>Python WAT</vt:lpstr>
      <vt:lpstr>PowerPoint Presentation</vt:lpstr>
      <vt:lpstr>PowerPoint Presentation</vt:lpstr>
      <vt:lpstr>PowerPoint Presentation</vt:lpstr>
      <vt:lpstr>Presentation SWOT</vt:lpstr>
      <vt:lpstr>What About Desktop / Mobile Apps?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Inside the World's Largest Python Course</dc:title>
  <dc:creator>Severance, Charles</dc:creator>
  <cp:lastModifiedBy>Severance, Charles</cp:lastModifiedBy>
  <cp:revision>57</cp:revision>
  <dcterms:created xsi:type="dcterms:W3CDTF">2019-05-02T10:44:13Z</dcterms:created>
  <dcterms:modified xsi:type="dcterms:W3CDTF">2019-06-05T20:54:02Z</dcterms:modified>
</cp:coreProperties>
</file>